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039F2A-78DA-6D5F-ADF1-E20673D44DB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6470019-57F9-B594-152A-F2D15753D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11F7B9-423C-FF4C-52A5-D2FF8CC692A6}"/>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5" name="Segnaposto piè di pagina 4">
            <a:extLst>
              <a:ext uri="{FF2B5EF4-FFF2-40B4-BE49-F238E27FC236}">
                <a16:creationId xmlns:a16="http://schemas.microsoft.com/office/drawing/2014/main" id="{8D6D7559-13B9-D000-C06B-3BF9DB613C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E85DC7-DAAD-A030-7AAC-41D31165F220}"/>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321828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AB8CF5-C12F-C3E5-5533-0C6F0CC5077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B87A66C-08FB-D78C-AB30-38E1B48FD49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FF238E-0AA5-BBB8-F197-55839CBD5577}"/>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5" name="Segnaposto piè di pagina 4">
            <a:extLst>
              <a:ext uri="{FF2B5EF4-FFF2-40B4-BE49-F238E27FC236}">
                <a16:creationId xmlns:a16="http://schemas.microsoft.com/office/drawing/2014/main" id="{43853A02-29E0-757E-0C53-B3B8014E42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17DC7A-3DB4-C6BC-093D-C1AE3220A838}"/>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164805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6D901D4-77A0-65BF-98DD-C9DDA1CEF0C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F96F050-3EDC-3116-6E15-B513A2FD6A8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492EFD-AAAF-5731-C995-A25B0EC4823E}"/>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5" name="Segnaposto piè di pagina 4">
            <a:extLst>
              <a:ext uri="{FF2B5EF4-FFF2-40B4-BE49-F238E27FC236}">
                <a16:creationId xmlns:a16="http://schemas.microsoft.com/office/drawing/2014/main" id="{3C6577FB-AD73-7336-BA90-7795C05636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069617-98DF-0747-EF33-64CFBE6FABD6}"/>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11493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7F807A-19CF-8299-EF53-D0ED0831F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EFFFD4-AACD-13C3-B3E7-25D9629AA2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C052AAD-39C6-5063-AF38-56F6676EBA3C}"/>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5" name="Segnaposto piè di pagina 4">
            <a:extLst>
              <a:ext uri="{FF2B5EF4-FFF2-40B4-BE49-F238E27FC236}">
                <a16:creationId xmlns:a16="http://schemas.microsoft.com/office/drawing/2014/main" id="{B4C2620B-34E8-9199-D2A1-D6661250B7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950431-8D7D-2E93-1A4E-53C14A3F981B}"/>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398317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4212B3-EF51-7AF0-3BDE-EFD50D49972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11A49BF-93F1-0801-3686-BD5648D2A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C2EB381-9380-9551-8D8A-C8C4748911A9}"/>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5" name="Segnaposto piè di pagina 4">
            <a:extLst>
              <a:ext uri="{FF2B5EF4-FFF2-40B4-BE49-F238E27FC236}">
                <a16:creationId xmlns:a16="http://schemas.microsoft.com/office/drawing/2014/main" id="{E2CE0C02-838C-C70F-8EC7-8F65FA7A1F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AADBA3-629A-093C-85D1-1662E5B51318}"/>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43836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A45289-2B8B-DA66-676C-595C12D73FB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18878D8-FB18-8BF3-3602-1637C8042F3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8159840-CD38-10BB-B2F5-56FBE7570C8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864FF76-FD17-06EE-95E3-FB5225DD9E5B}"/>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6" name="Segnaposto piè di pagina 5">
            <a:extLst>
              <a:ext uri="{FF2B5EF4-FFF2-40B4-BE49-F238E27FC236}">
                <a16:creationId xmlns:a16="http://schemas.microsoft.com/office/drawing/2014/main" id="{716C3FC7-B431-FE71-5B54-9A817BAA404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6CF36C4-2656-1640-035B-4DCAE97E8543}"/>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317442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266D1-9031-3910-CA44-42689B6140E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CF360DA-0023-63E3-03D8-A233273A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45085B9-5AC7-8D16-D2E5-200E455F7B3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7EF6834-61C1-C249-037A-4A5EC6B1D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E7CBB35-D9BF-8065-4F55-8FB469A51C0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431313-1458-9468-E3F3-DD2785912F1E}"/>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8" name="Segnaposto piè di pagina 7">
            <a:extLst>
              <a:ext uri="{FF2B5EF4-FFF2-40B4-BE49-F238E27FC236}">
                <a16:creationId xmlns:a16="http://schemas.microsoft.com/office/drawing/2014/main" id="{35B7406A-C9DF-C273-53D5-A5B44E39FB9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62FD9B8-1AD9-3223-BF49-E04ABF7E77A3}"/>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260918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879DC-474D-651B-F5DF-A3EA9DC0316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CFBBD13-D7BE-1399-985A-80A2134236B6}"/>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4" name="Segnaposto piè di pagina 3">
            <a:extLst>
              <a:ext uri="{FF2B5EF4-FFF2-40B4-BE49-F238E27FC236}">
                <a16:creationId xmlns:a16="http://schemas.microsoft.com/office/drawing/2014/main" id="{C2F4444D-658B-C588-B4D0-2B428B08318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263638A-411F-47C7-EBB8-2A7C14A3F8B2}"/>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219981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B1D2E43-FB27-E8BC-5180-285FD11434E8}"/>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3" name="Segnaposto piè di pagina 2">
            <a:extLst>
              <a:ext uri="{FF2B5EF4-FFF2-40B4-BE49-F238E27FC236}">
                <a16:creationId xmlns:a16="http://schemas.microsoft.com/office/drawing/2014/main" id="{56A3CDC4-4E6B-83D1-B0ED-E45B02F1858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D122069-3114-27D4-0947-44AC16A70D5E}"/>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137074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A55DF-C4CB-DFF4-1207-C8159C87B49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FE2FC0-6E2B-C869-6B87-E4FC2FCE0B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F56AAD0-5EB3-E83B-A5BF-ED1EC6DF7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9619918-4DC9-30B9-23F8-4ECD1F6D3B56}"/>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6" name="Segnaposto piè di pagina 5">
            <a:extLst>
              <a:ext uri="{FF2B5EF4-FFF2-40B4-BE49-F238E27FC236}">
                <a16:creationId xmlns:a16="http://schemas.microsoft.com/office/drawing/2014/main" id="{4A9CED2C-10A9-B4F1-E4CC-CC534526CDB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B5094C0-7D98-DA67-E89D-C5BEF4842627}"/>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239825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FD8933-AC2A-6B76-D234-3712795094B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EFBB5AA-E644-72D9-5009-E67F0335C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57FB630-2106-BEE3-8018-0E247A3D7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AB69B0F-C127-E1F6-FD92-B1BCCD55E4E8}"/>
              </a:ext>
            </a:extLst>
          </p:cNvPr>
          <p:cNvSpPr>
            <a:spLocks noGrp="1"/>
          </p:cNvSpPr>
          <p:nvPr>
            <p:ph type="dt" sz="half" idx="10"/>
          </p:nvPr>
        </p:nvSpPr>
        <p:spPr/>
        <p:txBody>
          <a:bodyPr/>
          <a:lstStyle/>
          <a:p>
            <a:fld id="{9EB9A746-52CA-493D-9042-42381322B572}" type="datetimeFigureOut">
              <a:rPr lang="it-IT" smtClean="0"/>
              <a:t>14/10/2022</a:t>
            </a:fld>
            <a:endParaRPr lang="it-IT"/>
          </a:p>
        </p:txBody>
      </p:sp>
      <p:sp>
        <p:nvSpPr>
          <p:cNvPr id="6" name="Segnaposto piè di pagina 5">
            <a:extLst>
              <a:ext uri="{FF2B5EF4-FFF2-40B4-BE49-F238E27FC236}">
                <a16:creationId xmlns:a16="http://schemas.microsoft.com/office/drawing/2014/main" id="{3AAEEC5D-1FB1-C1AF-20DC-AD3094FD0C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C1A587F-F344-A440-A002-F3CBEFBA2D7E}"/>
              </a:ext>
            </a:extLst>
          </p:cNvPr>
          <p:cNvSpPr>
            <a:spLocks noGrp="1"/>
          </p:cNvSpPr>
          <p:nvPr>
            <p:ph type="sldNum" sz="quarter" idx="12"/>
          </p:nvPr>
        </p:nvSpPr>
        <p:spPr/>
        <p:txBody>
          <a:bodyPr/>
          <a:lstStyle/>
          <a:p>
            <a:fld id="{A243A266-E619-43EA-94D1-7EBFCFE161A5}" type="slidenum">
              <a:rPr lang="it-IT" smtClean="0"/>
              <a:t>‹N›</a:t>
            </a:fld>
            <a:endParaRPr lang="it-IT"/>
          </a:p>
        </p:txBody>
      </p:sp>
    </p:spTree>
    <p:extLst>
      <p:ext uri="{BB962C8B-B14F-4D97-AF65-F5344CB8AC3E}">
        <p14:creationId xmlns:p14="http://schemas.microsoft.com/office/powerpoint/2010/main" val="277469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58435F5-83C0-2BBB-BE7D-D7F755450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A4B0BED-B4AC-83C0-162E-A0088023D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5873EB-370A-C33D-CDE1-DB6061A55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9A746-52CA-493D-9042-42381322B572}" type="datetimeFigureOut">
              <a:rPr lang="it-IT" smtClean="0"/>
              <a:t>14/10/2022</a:t>
            </a:fld>
            <a:endParaRPr lang="it-IT"/>
          </a:p>
        </p:txBody>
      </p:sp>
      <p:sp>
        <p:nvSpPr>
          <p:cNvPr id="5" name="Segnaposto piè di pagina 4">
            <a:extLst>
              <a:ext uri="{FF2B5EF4-FFF2-40B4-BE49-F238E27FC236}">
                <a16:creationId xmlns:a16="http://schemas.microsoft.com/office/drawing/2014/main" id="{7AA693F5-2409-F875-FBB9-02851DBD6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D183511-287A-217D-6986-354AEA983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A266-E619-43EA-94D1-7EBFCFE161A5}" type="slidenum">
              <a:rPr lang="it-IT" smtClean="0"/>
              <a:t>‹N›</a:t>
            </a:fld>
            <a:endParaRPr lang="it-IT"/>
          </a:p>
        </p:txBody>
      </p:sp>
    </p:spTree>
    <p:extLst>
      <p:ext uri="{BB962C8B-B14F-4D97-AF65-F5344CB8AC3E}">
        <p14:creationId xmlns:p14="http://schemas.microsoft.com/office/powerpoint/2010/main" val="46403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87F9F53-53A8-2A14-666D-CE239BED2500}"/>
              </a:ext>
            </a:extLst>
          </p:cNvPr>
          <p:cNvSpPr txBox="1"/>
          <p:nvPr/>
        </p:nvSpPr>
        <p:spPr>
          <a:xfrm>
            <a:off x="970383" y="979714"/>
            <a:ext cx="10720873" cy="4031873"/>
          </a:xfrm>
          <a:prstGeom prst="rect">
            <a:avLst/>
          </a:prstGeom>
          <a:noFill/>
        </p:spPr>
        <p:txBody>
          <a:bodyPr wrap="square">
            <a:spAutoFit/>
          </a:bodyPr>
          <a:lstStyle/>
          <a:p>
            <a:r>
              <a:rPr lang="it-IT"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 lavoro di squadra è la capacità di lavorare insieme per una visione comune. La capacità di dirigere il lavoro individuale verso gli obiettivi dell’intera organizzazione. È il carburante che consente a persone comuni di ottenere risultati non comuni.</a:t>
            </a:r>
          </a:p>
          <a:p>
            <a:endParaRPr lang="it-IT"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br>
              <a:rPr lang="it-IT"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dirty="0">
                <a:solidFill>
                  <a:srgbClr val="000000"/>
                </a:solidFill>
                <a:effectLst/>
                <a:latin typeface="Verdana" panose="020B0604030504040204" pitchFamily="34" charset="0"/>
                <a:ea typeface="SimSun" panose="02010600030101010101" pitchFamily="2" charset="-122"/>
                <a:cs typeface="Verdana" panose="020B0604030504040204" pitchFamily="34" charset="0"/>
              </a:rPr>
              <a:t>(Andrew Carnegie)</a:t>
            </a:r>
            <a:endParaRPr lang="it-IT" sz="3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5471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87D2B89D-F81A-5E95-C03E-AC5B79C4BE2A}"/>
              </a:ext>
            </a:extLst>
          </p:cNvPr>
          <p:cNvGraphicFramePr>
            <a:graphicFrameLocks noGrp="1"/>
          </p:cNvGraphicFramePr>
          <p:nvPr>
            <p:extLst>
              <p:ext uri="{D42A27DB-BD31-4B8C-83A1-F6EECF244321}">
                <p14:modId xmlns:p14="http://schemas.microsoft.com/office/powerpoint/2010/main" val="3203488361"/>
              </p:ext>
            </p:extLst>
          </p:nvPr>
        </p:nvGraphicFramePr>
        <p:xfrm>
          <a:off x="1380930" y="158626"/>
          <a:ext cx="8276251" cy="4995480"/>
        </p:xfrm>
        <a:graphic>
          <a:graphicData uri="http://schemas.openxmlformats.org/drawingml/2006/table">
            <a:tbl>
              <a:tblPr firstRow="1" bandRow="1">
                <a:solidFill>
                  <a:schemeClr val="bg1">
                    <a:lumMod val="95000"/>
                  </a:schemeClr>
                </a:solidFill>
                <a:tableStyleId>{5C22544A-7EE6-4342-B048-85BDC9FD1C3A}</a:tableStyleId>
              </a:tblPr>
              <a:tblGrid>
                <a:gridCol w="5727402">
                  <a:extLst>
                    <a:ext uri="{9D8B030D-6E8A-4147-A177-3AD203B41FA5}">
                      <a16:colId xmlns:a16="http://schemas.microsoft.com/office/drawing/2014/main" val="3576540544"/>
                    </a:ext>
                  </a:extLst>
                </a:gridCol>
                <a:gridCol w="2548849">
                  <a:extLst>
                    <a:ext uri="{9D8B030D-6E8A-4147-A177-3AD203B41FA5}">
                      <a16:colId xmlns:a16="http://schemas.microsoft.com/office/drawing/2014/main" val="752358606"/>
                    </a:ext>
                  </a:extLst>
                </a:gridCol>
              </a:tblGrid>
              <a:tr h="431349">
                <a:tc>
                  <a:txBody>
                    <a:bodyPr/>
                    <a:lstStyle/>
                    <a:p>
                      <a:pPr algn="l"/>
                      <a:r>
                        <a:rPr lang="it-IT" sz="2400" b="0" cap="none" spc="0" dirty="0">
                          <a:solidFill>
                            <a:schemeClr val="bg1"/>
                          </a:solidFill>
                          <a:effectLst/>
                        </a:rPr>
                        <a:t> </a:t>
                      </a:r>
                      <a:endParaRPr lang="it-IT" sz="2400" b="0" cap="none" spc="0" dirty="0">
                        <a:solidFill>
                          <a:schemeClr val="bg1"/>
                        </a:solidFill>
                        <a:effectLst/>
                        <a:latin typeface="Times New Roman" panose="02020603050405020304" pitchFamily="18" charset="0"/>
                        <a:ea typeface="SimSun" panose="02010600030101010101" pitchFamily="2" charset="-122"/>
                      </a:endParaRPr>
                    </a:p>
                  </a:txBody>
                  <a:tcPr marL="0" marR="0" marT="134350"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l"/>
                      <a:r>
                        <a:rPr lang="en-US" sz="2400" b="0" cap="none" spc="0">
                          <a:solidFill>
                            <a:schemeClr val="bg1"/>
                          </a:solidFill>
                          <a:effectLst/>
                        </a:rPr>
                        <a:t>SCUOLA PRIMARIA</a:t>
                      </a:r>
                      <a:endParaRPr lang="it-IT" sz="2400" b="0" cap="none" spc="0">
                        <a:solidFill>
                          <a:schemeClr val="bg1"/>
                        </a:solidFill>
                        <a:effectLst/>
                        <a:latin typeface="Times New Roman" panose="02020603050405020304" pitchFamily="18" charset="0"/>
                        <a:ea typeface="SimSun" panose="02010600030101010101" pitchFamily="2" charset="-122"/>
                      </a:endParaRPr>
                    </a:p>
                  </a:txBody>
                  <a:tcPr marL="0" marR="0" marT="134350"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868287717"/>
                  </a:ext>
                </a:extLst>
              </a:tr>
              <a:tr h="366773">
                <a:tc>
                  <a:txBody>
                    <a:bodyPr/>
                    <a:lstStyle/>
                    <a:p>
                      <a:pPr algn="l"/>
                      <a:r>
                        <a:rPr lang="en-US" sz="1800" cap="none" spc="0">
                          <a:solidFill>
                            <a:schemeClr val="tx1"/>
                          </a:solidFill>
                          <a:effectLst/>
                        </a:rPr>
                        <a:t>Potenza Installata (kWp)</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US" sz="1800" cap="none" spc="0">
                          <a:solidFill>
                            <a:schemeClr val="tx1"/>
                          </a:solidFill>
                          <a:effectLst/>
                        </a:rPr>
                        <a:t>44,88</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766116831"/>
                  </a:ext>
                </a:extLst>
              </a:tr>
              <a:tr h="366773">
                <a:tc>
                  <a:txBody>
                    <a:bodyPr/>
                    <a:lstStyle/>
                    <a:p>
                      <a:pPr algn="l"/>
                      <a:r>
                        <a:rPr lang="en-US" sz="1800" cap="none" spc="0" dirty="0" err="1">
                          <a:solidFill>
                            <a:schemeClr val="tx1"/>
                          </a:solidFill>
                          <a:effectLst/>
                        </a:rPr>
                        <a:t>Energia</a:t>
                      </a:r>
                      <a:r>
                        <a:rPr lang="en-US" sz="1800" cap="none" spc="0" dirty="0">
                          <a:solidFill>
                            <a:schemeClr val="tx1"/>
                          </a:solidFill>
                          <a:effectLst/>
                        </a:rPr>
                        <a:t> </a:t>
                      </a:r>
                      <a:r>
                        <a:rPr lang="en-US" sz="1800" cap="none" spc="0" dirty="0" err="1">
                          <a:solidFill>
                            <a:schemeClr val="tx1"/>
                          </a:solidFill>
                          <a:effectLst/>
                        </a:rPr>
                        <a:t>Prodotta</a:t>
                      </a:r>
                      <a:r>
                        <a:rPr lang="en-US" sz="1800" cap="none" spc="0" dirty="0">
                          <a:solidFill>
                            <a:schemeClr val="tx1"/>
                          </a:solidFill>
                          <a:effectLst/>
                        </a:rPr>
                        <a:t> (kWh)</a:t>
                      </a:r>
                      <a:endParaRPr lang="it-IT" sz="1800" cap="none" spc="0" dirty="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US" sz="1800" cap="none" spc="0">
                          <a:solidFill>
                            <a:schemeClr val="tx1"/>
                          </a:solidFill>
                          <a:effectLst/>
                        </a:rPr>
                        <a:t>54.029</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222624296"/>
                  </a:ext>
                </a:extLst>
              </a:tr>
              <a:tr h="366773">
                <a:tc>
                  <a:txBody>
                    <a:bodyPr/>
                    <a:lstStyle/>
                    <a:p>
                      <a:pPr algn="l"/>
                      <a:r>
                        <a:rPr lang="en-US" sz="1800" cap="none" spc="0" dirty="0" err="1">
                          <a:solidFill>
                            <a:schemeClr val="tx1"/>
                          </a:solidFill>
                          <a:effectLst/>
                        </a:rPr>
                        <a:t>Energia</a:t>
                      </a:r>
                      <a:r>
                        <a:rPr lang="en-US" sz="1800" cap="none" spc="0" dirty="0">
                          <a:solidFill>
                            <a:schemeClr val="tx1"/>
                          </a:solidFill>
                          <a:effectLst/>
                        </a:rPr>
                        <a:t> Auto-</a:t>
                      </a:r>
                      <a:r>
                        <a:rPr lang="en-US" sz="1800" cap="none" spc="0" dirty="0" err="1">
                          <a:solidFill>
                            <a:schemeClr val="tx1"/>
                          </a:solidFill>
                          <a:effectLst/>
                        </a:rPr>
                        <a:t>Consumata</a:t>
                      </a:r>
                      <a:r>
                        <a:rPr lang="en-US" sz="1800" cap="none" spc="0" dirty="0">
                          <a:solidFill>
                            <a:schemeClr val="tx1"/>
                          </a:solidFill>
                          <a:effectLst/>
                        </a:rPr>
                        <a:t> (kWh)</a:t>
                      </a:r>
                      <a:endParaRPr lang="it-IT" sz="1800" cap="none" spc="0" dirty="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US" sz="1800" cap="none" spc="0">
                          <a:solidFill>
                            <a:schemeClr val="tx1"/>
                          </a:solidFill>
                          <a:effectLst/>
                        </a:rPr>
                        <a:t>3.116</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828710903"/>
                  </a:ext>
                </a:extLst>
              </a:tr>
              <a:tr h="366773">
                <a:tc>
                  <a:txBody>
                    <a:bodyPr/>
                    <a:lstStyle/>
                    <a:p>
                      <a:pPr algn="just"/>
                      <a:r>
                        <a:rPr lang="it-IT" sz="1800" cap="none" spc="0">
                          <a:solidFill>
                            <a:schemeClr val="tx1"/>
                          </a:solidFill>
                          <a:effectLst/>
                        </a:rPr>
                        <a:t>Energia Immessa in Rete (kWh)</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US" sz="1800" cap="none" spc="0">
                          <a:solidFill>
                            <a:schemeClr val="tx1"/>
                          </a:solidFill>
                          <a:effectLst/>
                        </a:rPr>
                        <a:t>50.913</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981353966"/>
                  </a:ext>
                </a:extLst>
              </a:tr>
              <a:tr h="366773">
                <a:tc>
                  <a:txBody>
                    <a:bodyPr/>
                    <a:lstStyle/>
                    <a:p>
                      <a:pPr algn="l"/>
                      <a:r>
                        <a:rPr lang="it-IT" sz="1800" cap="none" spc="0">
                          <a:solidFill>
                            <a:schemeClr val="tx1"/>
                          </a:solidFill>
                          <a:effectLst/>
                        </a:rPr>
                        <a:t>Energia Condivisa con i membri della C.E.R. (1)  (kWh)</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US" sz="1800" cap="none" spc="0">
                          <a:solidFill>
                            <a:schemeClr val="tx1"/>
                          </a:solidFill>
                          <a:effectLst/>
                        </a:rPr>
                        <a:t>40.730</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524278069"/>
                  </a:ext>
                </a:extLst>
              </a:tr>
              <a:tr h="366773">
                <a:tc>
                  <a:txBody>
                    <a:bodyPr/>
                    <a:lstStyle/>
                    <a:p>
                      <a:pPr algn="l"/>
                      <a:r>
                        <a:rPr lang="en-US" sz="1800" cap="none" spc="0">
                          <a:solidFill>
                            <a:schemeClr val="tx1"/>
                          </a:solidFill>
                          <a:effectLst/>
                        </a:rPr>
                        <a:t>Numero medio utenti </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US" sz="1800" cap="none" spc="0" dirty="0">
                          <a:solidFill>
                            <a:schemeClr val="tx1"/>
                          </a:solidFill>
                          <a:effectLst/>
                        </a:rPr>
                        <a:t>38</a:t>
                      </a:r>
                      <a:endParaRPr lang="it-IT" sz="1800" cap="none" spc="0" dirty="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502367888"/>
                  </a:ext>
                </a:extLst>
              </a:tr>
              <a:tr h="366773">
                <a:tc>
                  <a:txBody>
                    <a:bodyPr/>
                    <a:lstStyle/>
                    <a:p>
                      <a:pPr algn="l"/>
                      <a:r>
                        <a:rPr lang="it-IT" sz="1800" cap="none" spc="0">
                          <a:solidFill>
                            <a:schemeClr val="tx1"/>
                          </a:solidFill>
                          <a:effectLst/>
                        </a:rPr>
                        <a:t>Risparmio da Autoconsumo fisico (euro/anno)</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US" sz="1800" cap="none" spc="0">
                          <a:solidFill>
                            <a:schemeClr val="tx1"/>
                          </a:solidFill>
                          <a:effectLst/>
                        </a:rPr>
                        <a:t>935</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500958142"/>
                  </a:ext>
                </a:extLst>
              </a:tr>
              <a:tr h="366773">
                <a:tc>
                  <a:txBody>
                    <a:bodyPr/>
                    <a:lstStyle/>
                    <a:p>
                      <a:pPr algn="l"/>
                      <a:r>
                        <a:rPr lang="it-IT" sz="1800" cap="none" spc="0">
                          <a:solidFill>
                            <a:schemeClr val="tx1"/>
                          </a:solidFill>
                          <a:effectLst/>
                        </a:rPr>
                        <a:t>Incentivo GSE + RID (2)  + ARERA (3) (euro/anno) </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rowSpan="2">
                  <a:txBody>
                    <a:bodyPr/>
                    <a:lstStyle/>
                    <a:p>
                      <a:pPr algn="l"/>
                      <a:r>
                        <a:rPr lang="en-US" sz="1800" cap="none" spc="0">
                          <a:solidFill>
                            <a:schemeClr val="tx1"/>
                          </a:solidFill>
                          <a:effectLst/>
                        </a:rPr>
                        <a:t>12.229</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073719722"/>
                  </a:ext>
                </a:extLst>
              </a:tr>
              <a:tr h="366773">
                <a:tc>
                  <a:txBody>
                    <a:bodyPr/>
                    <a:lstStyle/>
                    <a:p>
                      <a:pPr algn="l"/>
                      <a:r>
                        <a:rPr lang="it-IT" sz="1800" cap="none" spc="0">
                          <a:solidFill>
                            <a:schemeClr val="tx1"/>
                          </a:solidFill>
                          <a:effectLst/>
                        </a:rPr>
                        <a:t>(da distribuire tra i Soci della C.E.R.)</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vMerge="1">
                  <a:txBody>
                    <a:bodyPr/>
                    <a:lstStyle/>
                    <a:p>
                      <a:endParaRPr lang="it-IT"/>
                    </a:p>
                  </a:txBody>
                  <a:tcPr/>
                </a:tc>
                <a:extLst>
                  <a:ext uri="{0D108BD9-81ED-4DB2-BD59-A6C34878D82A}">
                    <a16:rowId xmlns:a16="http://schemas.microsoft.com/office/drawing/2014/main" val="1695089756"/>
                  </a:ext>
                </a:extLst>
              </a:tr>
              <a:tr h="366773">
                <a:tc>
                  <a:txBody>
                    <a:bodyPr/>
                    <a:lstStyle/>
                    <a:p>
                      <a:pPr algn="l"/>
                      <a:r>
                        <a:rPr lang="it-IT" sz="1800" cap="none" spc="0">
                          <a:solidFill>
                            <a:schemeClr val="tx1"/>
                          </a:solidFill>
                          <a:effectLst/>
                        </a:rPr>
                        <a:t>Beneficio complessivo annuo per la collettività (euro)</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US" sz="1800" cap="none" spc="0">
                          <a:solidFill>
                            <a:schemeClr val="tx1"/>
                          </a:solidFill>
                          <a:effectLst/>
                        </a:rPr>
                        <a:t>13.164</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12700" cmpd="sng">
                      <a:no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53766291"/>
                  </a:ext>
                </a:extLst>
              </a:tr>
              <a:tr h="366773">
                <a:tc>
                  <a:txBody>
                    <a:bodyPr/>
                    <a:lstStyle/>
                    <a:p>
                      <a:pPr algn="l"/>
                      <a:r>
                        <a:rPr lang="it-IT" sz="1800" cap="none" spc="0">
                          <a:solidFill>
                            <a:schemeClr val="tx1"/>
                          </a:solidFill>
                          <a:effectLst/>
                        </a:rPr>
                        <a:t>Costo impianto FV + consulenza costituzione CER (euro)</a:t>
                      </a:r>
                      <a:endParaRPr lang="it-IT" sz="1800" cap="none" spc="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r>
                        <a:rPr lang="en-US" sz="1800" cap="none" spc="0" dirty="0">
                          <a:solidFill>
                            <a:schemeClr val="tx1"/>
                          </a:solidFill>
                          <a:effectLst/>
                        </a:rPr>
                        <a:t>54.000</a:t>
                      </a:r>
                      <a:endParaRPr lang="it-IT" sz="1800" cap="none" spc="0" dirty="0">
                        <a:solidFill>
                          <a:schemeClr val="tx1"/>
                        </a:solidFill>
                        <a:effectLst/>
                        <a:latin typeface="Times New Roman" panose="02020603050405020304" pitchFamily="18" charset="0"/>
                        <a:ea typeface="SimSun" panose="02010600030101010101" pitchFamily="2" charset="-122"/>
                      </a:endParaRPr>
                    </a:p>
                  </a:txBody>
                  <a:tcPr marL="0" marR="0" marT="134350"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696833149"/>
                  </a:ext>
                </a:extLst>
              </a:tr>
            </a:tbl>
          </a:graphicData>
        </a:graphic>
      </p:graphicFrame>
      <p:sp>
        <p:nvSpPr>
          <p:cNvPr id="4" name="CasellaDiTesto 3">
            <a:extLst>
              <a:ext uri="{FF2B5EF4-FFF2-40B4-BE49-F238E27FC236}">
                <a16:creationId xmlns:a16="http://schemas.microsoft.com/office/drawing/2014/main" id="{8003A4DD-AB5F-0F7D-D8F5-962CF6B362A5}"/>
              </a:ext>
            </a:extLst>
          </p:cNvPr>
          <p:cNvSpPr txBox="1"/>
          <p:nvPr/>
        </p:nvSpPr>
        <p:spPr>
          <a:xfrm>
            <a:off x="877077" y="5477271"/>
            <a:ext cx="8780105" cy="646331"/>
          </a:xfrm>
          <a:prstGeom prst="rect">
            <a:avLst/>
          </a:prstGeom>
          <a:noFill/>
        </p:spPr>
        <p:txBody>
          <a:bodyPr wrap="square">
            <a:spAutoFit/>
          </a:bodyPr>
          <a:lstStyle/>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Si ipotizza la distribuzione del 50% dell’incentivo ottenuto tra i vari </a:t>
            </a:r>
            <a:r>
              <a:rPr lang="it-IT" sz="1800" i="1" dirty="0">
                <a:solidFill>
                  <a:srgbClr val="000000"/>
                </a:solidFill>
                <a:effectLst/>
                <a:latin typeface="Times New Roman" panose="02020603050405020304" pitchFamily="18" charset="0"/>
                <a:ea typeface="Swiss721BT-Roman"/>
                <a:cs typeface="Times New Roman" panose="02020603050405020304" pitchFamily="18" charset="0"/>
              </a:rPr>
              <a:t>consumer</a:t>
            </a:r>
            <a:r>
              <a:rPr lang="it-IT" sz="1800" dirty="0">
                <a:solidFill>
                  <a:srgbClr val="000000"/>
                </a:solidFill>
                <a:effectLst/>
                <a:latin typeface="Times New Roman" panose="02020603050405020304" pitchFamily="18" charset="0"/>
                <a:ea typeface="Swiss721BT-Roman"/>
                <a:cs typeface="Times New Roman" panose="02020603050405020304" pitchFamily="18" charset="0"/>
              </a:rPr>
              <a:t> mentre la parte restante spetterebbe al Comune in qualità di unico produttore.</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CasellaDiTesto 5">
            <a:extLst>
              <a:ext uri="{FF2B5EF4-FFF2-40B4-BE49-F238E27FC236}">
                <a16:creationId xmlns:a16="http://schemas.microsoft.com/office/drawing/2014/main" id="{BCB769AF-CB93-D123-FC4D-2FBF5DD6A292}"/>
              </a:ext>
            </a:extLst>
          </p:cNvPr>
          <p:cNvSpPr txBox="1"/>
          <p:nvPr/>
        </p:nvSpPr>
        <p:spPr>
          <a:xfrm>
            <a:off x="877076" y="6123602"/>
            <a:ext cx="8780105" cy="646331"/>
          </a:xfrm>
          <a:prstGeom prst="rect">
            <a:avLst/>
          </a:prstGeom>
          <a:noFill/>
        </p:spPr>
        <p:txBody>
          <a:bodyPr wrap="square">
            <a:spAutoFit/>
          </a:bodyPr>
          <a:lstStyle/>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Con questi parametri il break </a:t>
            </a:r>
            <a:r>
              <a:rPr lang="it-IT" sz="1800" dirty="0" err="1">
                <a:solidFill>
                  <a:srgbClr val="000000"/>
                </a:solidFill>
                <a:effectLst/>
                <a:latin typeface="Times New Roman" panose="02020603050405020304" pitchFamily="18" charset="0"/>
                <a:ea typeface="Swiss721BT-Roman"/>
                <a:cs typeface="Times New Roman" panose="02020603050405020304" pitchFamily="18" charset="0"/>
              </a:rPr>
              <a:t>even</a:t>
            </a:r>
            <a:r>
              <a:rPr lang="it-IT" sz="1800" dirty="0">
                <a:solidFill>
                  <a:srgbClr val="000000"/>
                </a:solidFill>
                <a:effectLst/>
                <a:latin typeface="Times New Roman" panose="02020603050405020304" pitchFamily="18" charset="0"/>
                <a:ea typeface="Swiss721BT-Roman"/>
                <a:cs typeface="Times New Roman" panose="02020603050405020304" pitchFamily="18" charset="0"/>
              </a:rPr>
              <a:t> point dell’investimento si raggiungerebbe in poco meno di 8 anni.</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5490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2B339-5AE9-89E9-D5DF-E9C0534741B6}"/>
              </a:ext>
            </a:extLst>
          </p:cNvPr>
          <p:cNvSpPr>
            <a:spLocks noGrp="1"/>
          </p:cNvSpPr>
          <p:nvPr>
            <p:ph type="ctrTitle"/>
          </p:nvPr>
        </p:nvSpPr>
        <p:spPr>
          <a:xfrm>
            <a:off x="1029477" y="4723980"/>
            <a:ext cx="9144000" cy="2387600"/>
          </a:xfrm>
        </p:spPr>
        <p:txBody>
          <a:bodyPr>
            <a:normAutofit fontScale="90000"/>
          </a:bodyPr>
          <a:lstStyle/>
          <a:p>
            <a:br>
              <a:rPr lang="it-IT" sz="1800" dirty="0">
                <a:effectLst/>
                <a:latin typeface="Times New Roman" panose="02020603050405020304" pitchFamily="18" charset="0"/>
                <a:ea typeface="SimSun" panose="02010600030101010101" pitchFamily="2" charset="-122"/>
                <a:cs typeface="Times New Roman" panose="02020603050405020304" pitchFamily="18" charset="0"/>
              </a:rPr>
            </a:br>
            <a:br>
              <a:rPr lang="it-IT" sz="1800" dirty="0">
                <a:effectLst/>
                <a:latin typeface="Times New Roman" panose="02020603050405020304" pitchFamily="18" charset="0"/>
                <a:ea typeface="SimSun" panose="02010600030101010101" pitchFamily="2" charset="-122"/>
                <a:cs typeface="Times New Roman" panose="02020603050405020304" pitchFamily="18" charset="0"/>
              </a:rPr>
            </a:br>
            <a:br>
              <a:rPr lang="it-IT" sz="1800" dirty="0">
                <a:effectLst/>
                <a:latin typeface="Times New Roman" panose="02020603050405020304" pitchFamily="18" charset="0"/>
                <a:ea typeface="SimSun" panose="02010600030101010101" pitchFamily="2" charset="-122"/>
                <a:cs typeface="Times New Roman" panose="02020603050405020304" pitchFamily="18" charset="0"/>
              </a:rPr>
            </a:br>
            <a:br>
              <a:rPr lang="it-IT" sz="1800" dirty="0">
                <a:effectLst/>
                <a:latin typeface="Times New Roman" panose="02020603050405020304" pitchFamily="18" charset="0"/>
                <a:ea typeface="SimSun" panose="02010600030101010101" pitchFamily="2" charset="-122"/>
                <a:cs typeface="Times New Roman" panose="02020603050405020304" pitchFamily="18" charset="0"/>
              </a:rPr>
            </a:br>
            <a:br>
              <a:rPr lang="it-IT" sz="1800" dirty="0">
                <a:effectLst/>
                <a:latin typeface="Times New Roman" panose="02020603050405020304" pitchFamily="18" charset="0"/>
                <a:ea typeface="SimSun" panose="02010600030101010101" pitchFamily="2" charset="-122"/>
                <a:cs typeface="Times New Roman" panose="02020603050405020304" pitchFamily="18" charset="0"/>
              </a:rPr>
            </a:b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Il Comune di Azeglio ha deciso di contribuire fattivamente allo sviluppo sociale ed energetico, in un’ottica di sostenibilità ambientale, attraverso il progetto innovativo di COMUNITA’ ENERGETICA.</a:t>
            </a:r>
            <a:br>
              <a:rPr lang="it-IT" sz="1800" dirty="0">
                <a:effectLst/>
                <a:latin typeface="Calibri" panose="020F0502020204030204" pitchFamily="34" charset="0"/>
                <a:ea typeface="SimSun" panose="02010600030101010101" pitchFamily="2" charset="-122"/>
                <a:cs typeface="Times New Roman" panose="02020603050405020304" pitchFamily="18" charset="0"/>
              </a:rPr>
            </a:b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 </a:t>
            </a:r>
            <a:br>
              <a:rPr lang="it-IT" sz="1800" dirty="0">
                <a:effectLst/>
                <a:latin typeface="Calibri" panose="020F0502020204030204" pitchFamily="34" charset="0"/>
                <a:ea typeface="SimSun" panose="02010600030101010101" pitchFamily="2" charset="-122"/>
                <a:cs typeface="Times New Roman" panose="02020603050405020304" pitchFamily="18" charset="0"/>
              </a:rPr>
            </a:b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La </a:t>
            </a:r>
            <a:r>
              <a:rPr lang="it-IT" sz="1800" dirty="0" err="1">
                <a:effectLst/>
                <a:latin typeface="Times New Roman" panose="02020603050405020304" pitchFamily="18" charset="0"/>
                <a:ea typeface="SimSun" panose="02010600030101010101" pitchFamily="2" charset="-122"/>
                <a:cs typeface="Times New Roman" panose="02020603050405020304" pitchFamily="18" charset="0"/>
              </a:rPr>
              <a:t>Cer</a:t>
            </a: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 ha come obbiettivo la produzione di energia pulita attraverso l’uso di fonti rinnovabili (fotovoltaico) da dedicare all’autoconsumo e alla condivisione tra i soggetti partecipanti alla comunità, siano essi privati cittadini, con particolare attenzione alle famiglie in condizioni di precarietà come contrasto alla povertà energetica, attività commerciali o PMI.</a:t>
            </a:r>
            <a:br>
              <a:rPr lang="it-IT" sz="1800" dirty="0">
                <a:effectLst/>
                <a:latin typeface="Times New Roman" panose="02020603050405020304" pitchFamily="18" charset="0"/>
                <a:ea typeface="SimSun" panose="02010600030101010101" pitchFamily="2" charset="-122"/>
                <a:cs typeface="Times New Roman" panose="02020603050405020304" pitchFamily="18" charset="0"/>
              </a:rPr>
            </a:br>
            <a:br>
              <a:rPr lang="it-IT" sz="1800" dirty="0">
                <a:effectLst/>
                <a:latin typeface="Calibri" panose="020F0502020204030204" pitchFamily="34" charset="0"/>
                <a:ea typeface="SimSun" panose="02010600030101010101" pitchFamily="2" charset="-122"/>
                <a:cs typeface="Times New Roman" panose="02020603050405020304" pitchFamily="18" charset="0"/>
              </a:rPr>
            </a:b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Lo scopo prefissato è quello di proporre un modello di sharing economy, aumentando il livello di responsabilità sociale, economica ed ambientale dei cittadini, attraverso un meccanismo </a:t>
            </a:r>
            <a:r>
              <a:rPr lang="it-IT" sz="1800" dirty="0" err="1">
                <a:effectLst/>
                <a:latin typeface="Times New Roman" panose="02020603050405020304" pitchFamily="18" charset="0"/>
                <a:ea typeface="SimSun" panose="02010600030101010101" pitchFamily="2" charset="-122"/>
                <a:cs typeface="Times New Roman" panose="02020603050405020304" pitchFamily="18" charset="0"/>
              </a:rPr>
              <a:t>win</a:t>
            </a: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-to-</a:t>
            </a:r>
            <a:r>
              <a:rPr lang="it-IT" sz="1800" dirty="0" err="1">
                <a:effectLst/>
                <a:latin typeface="Times New Roman" panose="02020603050405020304" pitchFamily="18" charset="0"/>
                <a:ea typeface="SimSun" panose="02010600030101010101" pitchFamily="2" charset="-122"/>
                <a:cs typeface="Times New Roman" panose="02020603050405020304" pitchFamily="18" charset="0"/>
              </a:rPr>
              <a:t>win</a:t>
            </a: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 in cui coesistano benefici ambientali, sociali ed economici.</a:t>
            </a:r>
            <a:br>
              <a:rPr lang="it-IT" sz="1800" dirty="0">
                <a:effectLst/>
                <a:latin typeface="Calibri" panose="020F0502020204030204" pitchFamily="34" charset="0"/>
                <a:ea typeface="SimSun" panose="02010600030101010101" pitchFamily="2" charset="-122"/>
                <a:cs typeface="Times New Roman" panose="02020603050405020304" pitchFamily="18" charset="0"/>
              </a:rPr>
            </a:b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 </a:t>
            </a:r>
            <a:br>
              <a:rPr lang="it-IT" sz="1800" dirty="0">
                <a:effectLst/>
                <a:latin typeface="Calibri" panose="020F0502020204030204" pitchFamily="34" charset="0"/>
                <a:ea typeface="SimSun" panose="02010600030101010101" pitchFamily="2" charset="-122"/>
                <a:cs typeface="Times New Roman" panose="02020603050405020304" pitchFamily="18" charset="0"/>
              </a:rPr>
            </a:b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Nel perseguimento degli obbiettivi sopra citati l’Amministrazione ha effettuato una ricognizione sugli immobili di proprietà  identificando il plesso della scuola dell’infanzia come primo  sito adatto per la costituzione della CER.</a:t>
            </a:r>
            <a:br>
              <a:rPr lang="it-IT" sz="1800" dirty="0">
                <a:effectLst/>
                <a:latin typeface="Calibri" panose="020F0502020204030204" pitchFamily="34" charset="0"/>
                <a:ea typeface="SimSun" panose="02010600030101010101" pitchFamily="2" charset="-122"/>
                <a:cs typeface="Times New Roman" panose="02020603050405020304" pitchFamily="18" charset="0"/>
              </a:rPr>
            </a:br>
            <a:endParaRPr lang="it-IT" dirty="0"/>
          </a:p>
        </p:txBody>
      </p:sp>
      <p:sp>
        <p:nvSpPr>
          <p:cNvPr id="3" name="Sottotitolo 2">
            <a:extLst>
              <a:ext uri="{FF2B5EF4-FFF2-40B4-BE49-F238E27FC236}">
                <a16:creationId xmlns:a16="http://schemas.microsoft.com/office/drawing/2014/main" id="{980D7366-FEBC-F09F-2389-028B2DACE1FA}"/>
              </a:ext>
            </a:extLst>
          </p:cNvPr>
          <p:cNvSpPr>
            <a:spLocks noGrp="1"/>
          </p:cNvSpPr>
          <p:nvPr>
            <p:ph type="subTitle" idx="1"/>
          </p:nvPr>
        </p:nvSpPr>
        <p:spPr/>
        <p:txBody>
          <a:bodyPr/>
          <a:lstStyle/>
          <a:p>
            <a:endParaRPr lang="it-IT" dirty="0"/>
          </a:p>
          <a:p>
            <a:endParaRPr lang="it-IT" dirty="0"/>
          </a:p>
        </p:txBody>
      </p:sp>
      <p:pic>
        <p:nvPicPr>
          <p:cNvPr id="4" name="Picture 1">
            <a:extLst>
              <a:ext uri="{FF2B5EF4-FFF2-40B4-BE49-F238E27FC236}">
                <a16:creationId xmlns:a16="http://schemas.microsoft.com/office/drawing/2014/main" id="{0EF6527B-5BA2-B91D-7A6A-8E283613A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370" y="167950"/>
            <a:ext cx="5430806" cy="26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40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84EA1F-AB46-D602-C928-E4815E2572F5}"/>
              </a:ext>
            </a:extLst>
          </p:cNvPr>
          <p:cNvSpPr>
            <a:spLocks noGrp="1"/>
          </p:cNvSpPr>
          <p:nvPr>
            <p:ph type="title"/>
          </p:nvPr>
        </p:nvSpPr>
        <p:spPr>
          <a:xfrm flipH="1">
            <a:off x="-361950" y="60650"/>
            <a:ext cx="505602" cy="882326"/>
          </a:xfrm>
        </p:spPr>
        <p:txBody>
          <a:bodyPr>
            <a:normAutofit/>
          </a:bodyPr>
          <a:lstStyle/>
          <a:p>
            <a:pPr marL="0" marR="0" lvl="0" indent="0" defTabSz="914400" rtl="0" eaLnBrk="0" fontAlgn="base" latinLnBrk="0" hangingPunct="0">
              <a:lnSpc>
                <a:spcPct val="100000"/>
              </a:lnSpc>
              <a:spcBef>
                <a:spcPct val="0"/>
              </a:spcBef>
              <a:spcAft>
                <a:spcPct val="0"/>
              </a:spcAft>
              <a:tabLst/>
            </a:pPr>
            <a:endParaRPr lang="it-IT" dirty="0"/>
          </a:p>
        </p:txBody>
      </p:sp>
      <p:sp>
        <p:nvSpPr>
          <p:cNvPr id="3" name="Segnaposto contenuto 2">
            <a:extLst>
              <a:ext uri="{FF2B5EF4-FFF2-40B4-BE49-F238E27FC236}">
                <a16:creationId xmlns:a16="http://schemas.microsoft.com/office/drawing/2014/main" id="{F09D59D6-28B8-406D-D13B-34966874ECC0}"/>
              </a:ext>
            </a:extLst>
          </p:cNvPr>
          <p:cNvSpPr>
            <a:spLocks noGrp="1"/>
          </p:cNvSpPr>
          <p:nvPr>
            <p:ph idx="1"/>
          </p:nvPr>
        </p:nvSpPr>
        <p:spPr/>
        <p:txBody>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4" name="Rectangle 2">
            <a:extLst>
              <a:ext uri="{FF2B5EF4-FFF2-40B4-BE49-F238E27FC236}">
                <a16:creationId xmlns:a16="http://schemas.microsoft.com/office/drawing/2014/main" id="{023800FC-109B-E09C-D8DA-EBACE7A2A5C0}"/>
              </a:ext>
            </a:extLst>
          </p:cNvPr>
          <p:cNvSpPr>
            <a:spLocks noChangeArrowheads="1"/>
          </p:cNvSpPr>
          <p:nvPr/>
        </p:nvSpPr>
        <p:spPr bwMode="auto">
          <a:xfrm>
            <a:off x="3163077" y="-1679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CasellaDiTesto 5">
            <a:extLst>
              <a:ext uri="{FF2B5EF4-FFF2-40B4-BE49-F238E27FC236}">
                <a16:creationId xmlns:a16="http://schemas.microsoft.com/office/drawing/2014/main" id="{CDC45831-9087-9E09-B689-46315356FEE8}"/>
              </a:ext>
            </a:extLst>
          </p:cNvPr>
          <p:cNvSpPr txBox="1"/>
          <p:nvPr/>
        </p:nvSpPr>
        <p:spPr>
          <a:xfrm>
            <a:off x="66675" y="501813"/>
            <a:ext cx="11363325"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1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La producibilità annua dell’impianto, costituito da 100 moduli da 455Wp per una potenza complessiva di 45,50 kWp,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1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è stimata in 53,50 MWh, con una producibilità specifica di 1171,23 kWh/kWp.</a:t>
            </a:r>
            <a:endParaRPr kumimoji="0" lang="it-IT" altLang="zh-CN"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1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 seguito il layout dell’impianto e l’irraggiamento solare dello stesso.</a:t>
            </a:r>
            <a:endParaRPr kumimoji="0" lang="it-IT" altLang="zh-CN" sz="1050" b="0" i="0" u="none" strike="noStrike" cap="none" normalizeH="0" baseline="0" dirty="0">
              <a:ln>
                <a:noFill/>
              </a:ln>
              <a:solidFill>
                <a:schemeClr val="tx1"/>
              </a:solidFill>
              <a:effectLst/>
            </a:endParaRPr>
          </a:p>
        </p:txBody>
      </p:sp>
      <p:pic>
        <p:nvPicPr>
          <p:cNvPr id="7" name="Picture 3">
            <a:extLst>
              <a:ext uri="{FF2B5EF4-FFF2-40B4-BE49-F238E27FC236}">
                <a16:creationId xmlns:a16="http://schemas.microsoft.com/office/drawing/2014/main" id="{977384AA-A388-8C03-E672-E2D2EC2DB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37708"/>
            <a:ext cx="8626475" cy="453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2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F9C5D31-8EE1-941D-B23B-690FF7110996}"/>
              </a:ext>
            </a:extLst>
          </p:cNvPr>
          <p:cNvSpPr>
            <a:spLocks noGrp="1"/>
          </p:cNvSpPr>
          <p:nvPr>
            <p:ph idx="1"/>
          </p:nvPr>
        </p:nvSpPr>
        <p:spPr>
          <a:xfrm>
            <a:off x="12458700" y="6343650"/>
            <a:ext cx="741362" cy="823119"/>
          </a:xfrm>
        </p:spPr>
        <p:txBody>
          <a:bodyPr/>
          <a:lstStyle/>
          <a:p>
            <a:pPr marL="0" indent="0">
              <a:buNone/>
            </a:pPr>
            <a:endParaRPr lang="it-IT" dirty="0"/>
          </a:p>
        </p:txBody>
      </p:sp>
      <p:sp>
        <p:nvSpPr>
          <p:cNvPr id="4" name="Rectangle 2">
            <a:extLst>
              <a:ext uri="{FF2B5EF4-FFF2-40B4-BE49-F238E27FC236}">
                <a16:creationId xmlns:a16="http://schemas.microsoft.com/office/drawing/2014/main" id="{B8BF4695-2929-E81D-9845-0FA4999B4443}"/>
              </a:ext>
            </a:extLst>
          </p:cNvPr>
          <p:cNvSpPr>
            <a:spLocks noChangeArrowheads="1"/>
          </p:cNvSpPr>
          <p:nvPr/>
        </p:nvSpPr>
        <p:spPr bwMode="auto">
          <a:xfrm>
            <a:off x="-1" y="202260"/>
            <a:ext cx="12055152" cy="10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it-IT" sz="1800" dirty="0">
                <a:effectLst/>
                <a:latin typeface="Times New Roman" panose="02020603050405020304" pitchFamily="18" charset="0"/>
                <a:ea typeface="SimSun" panose="02010600030101010101" pitchFamily="2" charset="-122"/>
                <a:cs typeface="Times New Roman" panose="02020603050405020304" pitchFamily="18" charset="0"/>
              </a:rPr>
              <a:t>Dai dati in possesso emerge come la struttura sia ottimale per quanto riguarda l’irraggiamento delle falde e per la totale mancanza di ingombri o zone d’ombra  che potrebbero inficiarne la produzione.</a:t>
            </a:r>
            <a:endParaRPr lang="it-IT"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zh-CN"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zh-CN"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CA5438CF-FEE3-A2C5-075C-818DF7B03A61}"/>
              </a:ext>
            </a:extLst>
          </p:cNvPr>
          <p:cNvSpPr>
            <a:spLocks noChangeArrowheads="1"/>
          </p:cNvSpPr>
          <p:nvPr/>
        </p:nvSpPr>
        <p:spPr bwMode="auto">
          <a:xfrm>
            <a:off x="0" y="3627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052" name="Picture 4">
            <a:extLst>
              <a:ext uri="{FF2B5EF4-FFF2-40B4-BE49-F238E27FC236}">
                <a16:creationId xmlns:a16="http://schemas.microsoft.com/office/drawing/2014/main" id="{B85EAA42-CA98-B89D-6033-13E016009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1680369"/>
            <a:ext cx="9499600"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27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55F8705-57BA-3B95-57FD-F00E7D1FD037}"/>
              </a:ext>
            </a:extLst>
          </p:cNvPr>
          <p:cNvSpPr>
            <a:spLocks noGrp="1"/>
          </p:cNvSpPr>
          <p:nvPr>
            <p:ph idx="1"/>
          </p:nvPr>
        </p:nvSpPr>
        <p:spPr>
          <a:xfrm>
            <a:off x="838201" y="7058023"/>
            <a:ext cx="114300" cy="76201"/>
          </a:xfrm>
        </p:spPr>
        <p:txBody>
          <a:bodyPr>
            <a:normAutofit fontScale="25000" lnSpcReduction="20000"/>
          </a:bodyPr>
          <a:lstStyle/>
          <a:p>
            <a:endParaRPr lang="it-IT" dirty="0"/>
          </a:p>
        </p:txBody>
      </p:sp>
      <p:sp>
        <p:nvSpPr>
          <p:cNvPr id="4" name="Rectangle 2">
            <a:extLst>
              <a:ext uri="{FF2B5EF4-FFF2-40B4-BE49-F238E27FC236}">
                <a16:creationId xmlns:a16="http://schemas.microsoft.com/office/drawing/2014/main" id="{1024B676-F085-8948-210C-D227788EC147}"/>
              </a:ext>
            </a:extLst>
          </p:cNvPr>
          <p:cNvSpPr>
            <a:spLocks noChangeArrowheads="1"/>
          </p:cNvSpPr>
          <p:nvPr/>
        </p:nvSpPr>
        <p:spPr bwMode="auto">
          <a:xfrm>
            <a:off x="85725" y="532537"/>
            <a:ext cx="11582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La messa in funzione dell’impianto di cui sopra permetterà di avere benefici ambientali sia per quanto riguarda il risparmio di combustibile necessario alla produzione dell’elettricità, sia per le emissioni evitate in atmosfera.</a:t>
            </a:r>
            <a:endParaRPr kumimoji="0" lang="it-IT" altLang="zh-CN"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 seguito le tabelle riepilogative:</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zh-CN"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zh-CN"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zh-CN" sz="1800" b="0" i="0" u="none" strike="noStrike" cap="none" normalizeH="0" baseline="0" dirty="0">
              <a:ln>
                <a:noFill/>
              </a:ln>
              <a:solidFill>
                <a:schemeClr val="tx1"/>
              </a:solidFill>
              <a:effectLst/>
              <a:latin typeface="Arial" panose="020B0604020202020204" pitchFamily="34" charset="0"/>
            </a:endParaRPr>
          </a:p>
        </p:txBody>
      </p:sp>
      <p:pic>
        <p:nvPicPr>
          <p:cNvPr id="5121" name="Picture 5">
            <a:extLst>
              <a:ext uri="{FF2B5EF4-FFF2-40B4-BE49-F238E27FC236}">
                <a16:creationId xmlns:a16="http://schemas.microsoft.com/office/drawing/2014/main" id="{5421AE6C-B269-7148-222F-5C844C9A2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1688156"/>
            <a:ext cx="5783263" cy="25790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5CAE2CC-22FF-6BB0-2412-32A6BA3A25A6}"/>
              </a:ext>
            </a:extLst>
          </p:cNvPr>
          <p:cNvSpPr>
            <a:spLocks noChangeArrowheads="1"/>
          </p:cNvSpPr>
          <p:nvPr/>
        </p:nvSpPr>
        <p:spPr bwMode="auto">
          <a:xfrm>
            <a:off x="238125" y="4523513"/>
            <a:ext cx="11953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b="0" i="0" u="none" strike="noStrike" cap="none" normalizeH="0" baseline="0" dirty="0">
                <a:ln>
                  <a:noFill/>
                </a:ln>
                <a:solidFill>
                  <a:srgbClr val="000000"/>
                </a:solidFill>
                <a:effectLst/>
                <a:latin typeface="Times New Roman" panose="02020603050405020304" pitchFamily="18" charset="0"/>
                <a:ea typeface="Swiss721BT-Roman"/>
                <a:cs typeface="Times New Roman" panose="02020603050405020304" pitchFamily="18" charset="0"/>
              </a:rPr>
              <a:t>TEP: Tonnellate Equivalenti di Petrolio necessarie per la realizzazione di 1MWh di energia, ovvero le TEP risparmiate con l’adozione di tecnologie fotovoltaiche per la produzione di energia elettrica.</a:t>
            </a:r>
            <a:endParaRPr kumimoji="0" lang="it-IT" altLang="zh-CN"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272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BC9F52-C661-EA05-8413-6047D21DA2B6}"/>
              </a:ext>
            </a:extLst>
          </p:cNvPr>
          <p:cNvSpPr>
            <a:spLocks noGrp="1"/>
          </p:cNvSpPr>
          <p:nvPr>
            <p:ph type="title"/>
          </p:nvPr>
        </p:nvSpPr>
        <p:spPr/>
        <p:txBody>
          <a:bodyPr/>
          <a:lstStyle/>
          <a:p>
            <a:r>
              <a:rPr lang="it-IT" sz="1800" dirty="0">
                <a:solidFill>
                  <a:srgbClr val="000000"/>
                </a:solidFill>
                <a:effectLst/>
                <a:latin typeface="Times New Roman" panose="02020603050405020304" pitchFamily="18" charset="0"/>
                <a:ea typeface="Swiss721BT-Roman"/>
                <a:cs typeface="Times New Roman" panose="02020603050405020304" pitchFamily="18" charset="0"/>
              </a:rPr>
              <a:t>L’impianto consente la riduzione delle immissioni in atmosfera di sostanze inquinanti oltre che responsabili dell’effetto serra.</a:t>
            </a:r>
            <a:br>
              <a:rPr lang="it-IT" sz="1800" dirty="0">
                <a:effectLst/>
                <a:latin typeface="Calibri" panose="020F0502020204030204" pitchFamily="34" charset="0"/>
                <a:ea typeface="SimSun" panose="02010600030101010101" pitchFamily="2" charset="-122"/>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F8DD9D4C-74B6-17F7-2EA1-6035D0DECF8F}"/>
              </a:ext>
            </a:extLst>
          </p:cNvPr>
          <p:cNvSpPr>
            <a:spLocks noGrp="1"/>
          </p:cNvSpPr>
          <p:nvPr>
            <p:ph idx="1"/>
          </p:nvPr>
        </p:nvSpPr>
        <p:spPr>
          <a:xfrm>
            <a:off x="10572750" y="7924799"/>
            <a:ext cx="5917570" cy="80963"/>
          </a:xfrm>
        </p:spPr>
        <p:txBody>
          <a:bodyPr>
            <a:normAutofit fontScale="25000" lnSpcReduction="20000"/>
          </a:bodyPr>
          <a:lstStyle/>
          <a:p>
            <a:endParaRPr lang="it-IT" dirty="0"/>
          </a:p>
        </p:txBody>
      </p:sp>
      <p:pic>
        <p:nvPicPr>
          <p:cNvPr id="6146" name="Picture 6">
            <a:extLst>
              <a:ext uri="{FF2B5EF4-FFF2-40B4-BE49-F238E27FC236}">
                <a16:creationId xmlns:a16="http://schemas.microsoft.com/office/drawing/2014/main" id="{FF09D3BB-8899-D818-8C8A-1C4BBFF1D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123" y="1690688"/>
            <a:ext cx="7944951"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CF3B6AFC-E95C-7285-4270-4D5B30DBD299}"/>
              </a:ext>
            </a:extLst>
          </p:cNvPr>
          <p:cNvSpPr txBox="1"/>
          <p:nvPr/>
        </p:nvSpPr>
        <p:spPr>
          <a:xfrm>
            <a:off x="2821781" y="5625584"/>
            <a:ext cx="8253412" cy="369332"/>
          </a:xfrm>
          <a:prstGeom prst="rect">
            <a:avLst/>
          </a:prstGeom>
          <a:noFill/>
        </p:spPr>
        <p:txBody>
          <a:bodyPr wrap="square">
            <a:spAutoFit/>
          </a:bodyPr>
          <a:lstStyle/>
          <a:p>
            <a:r>
              <a:rPr lang="it-IT" sz="1800" dirty="0">
                <a:solidFill>
                  <a:srgbClr val="000000"/>
                </a:solidFill>
                <a:effectLst/>
                <a:latin typeface="Times New Roman" panose="02020603050405020304" pitchFamily="18" charset="0"/>
                <a:ea typeface="Swiss721BT-Roman"/>
              </a:rPr>
              <a:t>I dati confermano la sostenibilità ambientale dell’opera.</a:t>
            </a:r>
            <a:endParaRPr lang="it-IT" dirty="0"/>
          </a:p>
        </p:txBody>
      </p:sp>
    </p:spTree>
    <p:extLst>
      <p:ext uri="{BB962C8B-B14F-4D97-AF65-F5344CB8AC3E}">
        <p14:creationId xmlns:p14="http://schemas.microsoft.com/office/powerpoint/2010/main" val="392062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826BB4-FC80-8257-40FA-EB6D4EA0C15E}"/>
              </a:ext>
            </a:extLst>
          </p:cNvPr>
          <p:cNvSpPr>
            <a:spLocks noGrp="1"/>
          </p:cNvSpPr>
          <p:nvPr>
            <p:ph type="ctrTitle"/>
          </p:nvPr>
        </p:nvSpPr>
        <p:spPr>
          <a:xfrm>
            <a:off x="550505" y="1122363"/>
            <a:ext cx="10711543" cy="2387600"/>
          </a:xfrm>
        </p:spPr>
        <p:txBody>
          <a:bodyPr>
            <a:normAutofit fontScale="90000"/>
          </a:bodyPr>
          <a:lstStyle/>
          <a:p>
            <a:r>
              <a:rPr lang="it-IT" sz="1800" dirty="0">
                <a:solidFill>
                  <a:srgbClr val="000000"/>
                </a:solidFill>
                <a:effectLst/>
                <a:latin typeface="Times New Roman" panose="02020603050405020304" pitchFamily="18" charset="0"/>
                <a:ea typeface="Swiss721BT-Roman"/>
                <a:cs typeface="Times New Roman" panose="02020603050405020304" pitchFamily="18" charset="0"/>
              </a:rPr>
              <a:t>La valenza ed utilità sociale dell’opera è stata valutata tramite i risultati dello scouting effettuato attraverso una campagna social. </a:t>
            </a:r>
            <a:br>
              <a:rPr lang="it-IT" sz="1800" dirty="0">
                <a:effectLst/>
                <a:latin typeface="Calibri" panose="020F0502020204030204" pitchFamily="34" charset="0"/>
                <a:ea typeface="SimSun" panose="02010600030101010101" pitchFamily="2" charset="-122"/>
                <a:cs typeface="Times New Roman" panose="02020603050405020304" pitchFamily="18" charset="0"/>
              </a:rPr>
            </a:br>
            <a:r>
              <a:rPr lang="it-IT" sz="1800" dirty="0">
                <a:solidFill>
                  <a:srgbClr val="000000"/>
                </a:solidFill>
                <a:effectLst/>
                <a:latin typeface="Times New Roman" panose="02020603050405020304" pitchFamily="18" charset="0"/>
                <a:ea typeface="Swiss721BT-Roman"/>
                <a:cs typeface="Times New Roman" panose="02020603050405020304" pitchFamily="18" charset="0"/>
              </a:rPr>
              <a:t> </a:t>
            </a:r>
            <a:br>
              <a:rPr lang="it-IT" sz="1800" dirty="0">
                <a:effectLst/>
                <a:latin typeface="Calibri" panose="020F0502020204030204" pitchFamily="34" charset="0"/>
                <a:ea typeface="SimSun" panose="02010600030101010101" pitchFamily="2" charset="-122"/>
                <a:cs typeface="Times New Roman" panose="02020603050405020304" pitchFamily="18" charset="0"/>
              </a:rPr>
            </a:br>
            <a:r>
              <a:rPr lang="it-IT" sz="1800" dirty="0">
                <a:solidFill>
                  <a:srgbClr val="000000"/>
                </a:solidFill>
                <a:effectLst/>
                <a:latin typeface="Times New Roman" panose="02020603050405020304" pitchFamily="18" charset="0"/>
                <a:ea typeface="Swiss721BT-Roman"/>
                <a:cs typeface="Times New Roman" panose="02020603050405020304" pitchFamily="18" charset="0"/>
              </a:rPr>
              <a:t>L’Amministrazione si fa promotrice della realizzazione della CER, sostenendone il costo economico ed assumendo il ruolo di </a:t>
            </a:r>
            <a:r>
              <a:rPr lang="it-IT" sz="1800" i="1" dirty="0" err="1">
                <a:solidFill>
                  <a:srgbClr val="000000"/>
                </a:solidFill>
                <a:effectLst/>
                <a:latin typeface="Times New Roman" panose="02020603050405020304" pitchFamily="18" charset="0"/>
                <a:ea typeface="Swiss721BT-Roman"/>
                <a:cs typeface="Times New Roman" panose="02020603050405020304" pitchFamily="18" charset="0"/>
              </a:rPr>
              <a:t>prosumer</a:t>
            </a:r>
            <a:r>
              <a:rPr lang="it-IT" sz="1800" dirty="0">
                <a:solidFill>
                  <a:srgbClr val="000000"/>
                </a:solidFill>
                <a:effectLst/>
                <a:latin typeface="Times New Roman" panose="02020603050405020304" pitchFamily="18" charset="0"/>
                <a:ea typeface="Swiss721BT-Roman"/>
                <a:cs typeface="Times New Roman" panose="02020603050405020304" pitchFamily="18" charset="0"/>
              </a:rPr>
              <a:t>, e nel contempo offre l’opportunità di divenire </a:t>
            </a:r>
            <a:r>
              <a:rPr lang="it-IT" sz="1800" i="1" dirty="0">
                <a:solidFill>
                  <a:srgbClr val="000000"/>
                </a:solidFill>
                <a:effectLst/>
                <a:latin typeface="Times New Roman" panose="02020603050405020304" pitchFamily="18" charset="0"/>
                <a:ea typeface="Swiss721BT-Roman"/>
                <a:cs typeface="Times New Roman" panose="02020603050405020304" pitchFamily="18" charset="0"/>
              </a:rPr>
              <a:t>consumer</a:t>
            </a:r>
            <a:r>
              <a:rPr lang="it-IT" sz="1800" dirty="0">
                <a:solidFill>
                  <a:srgbClr val="000000"/>
                </a:solidFill>
                <a:effectLst/>
                <a:latin typeface="Times New Roman" panose="02020603050405020304" pitchFamily="18" charset="0"/>
                <a:ea typeface="Swiss721BT-Roman"/>
                <a:cs typeface="Times New Roman" panose="02020603050405020304" pitchFamily="18" charset="0"/>
              </a:rPr>
              <a:t>, usufruendo dei benefici anche economici concessi agli appartenenti alla CER.</a:t>
            </a:r>
            <a:br>
              <a:rPr lang="it-IT" sz="1800" dirty="0">
                <a:solidFill>
                  <a:srgbClr val="000000"/>
                </a:solidFill>
                <a:effectLst/>
                <a:latin typeface="Times New Roman" panose="02020603050405020304" pitchFamily="18" charset="0"/>
                <a:ea typeface="Swiss721BT-Roman"/>
                <a:cs typeface="Times New Roman" panose="02020603050405020304" pitchFamily="18" charset="0"/>
              </a:rPr>
            </a:br>
            <a:br>
              <a:rPr lang="it-IT" sz="1800" dirty="0">
                <a:effectLst/>
                <a:latin typeface="Calibri" panose="020F0502020204030204" pitchFamily="34" charset="0"/>
                <a:ea typeface="SimSun" panose="02010600030101010101" pitchFamily="2" charset="-122"/>
                <a:cs typeface="Times New Roman" panose="02020603050405020304" pitchFamily="18" charset="0"/>
              </a:rPr>
            </a:br>
            <a:r>
              <a:rPr lang="it-IT" sz="1800" dirty="0" err="1">
                <a:solidFill>
                  <a:srgbClr val="000000"/>
                </a:solidFill>
                <a:effectLst/>
                <a:latin typeface="Times New Roman" panose="02020603050405020304" pitchFamily="18" charset="0"/>
                <a:ea typeface="Swiss721BT-Roman"/>
                <a:cs typeface="Times New Roman" panose="02020603050405020304" pitchFamily="18" charset="0"/>
              </a:rPr>
              <a:t>Affinchè</a:t>
            </a:r>
            <a:r>
              <a:rPr lang="it-IT" sz="1800" dirty="0">
                <a:solidFill>
                  <a:srgbClr val="000000"/>
                </a:solidFill>
                <a:effectLst/>
                <a:latin typeface="Times New Roman" panose="02020603050405020304" pitchFamily="18" charset="0"/>
                <a:ea typeface="Swiss721BT-Roman"/>
                <a:cs typeface="Times New Roman" panose="02020603050405020304" pitchFamily="18" charset="0"/>
              </a:rPr>
              <a:t> il progetto dia i risultati attesi ogni componente è tenuto ad impegnarsi nel perseguire l’uso razionale e più efficiente possibile dell’energia. Lo spirito di appartenenza alla comunità, ed il rispetto delle sue regole, rappresenta un valore aggiunto in grado di determinare molteplici aspetti, tra cui i maggiori risparmi.</a:t>
            </a:r>
            <a:br>
              <a:rPr lang="it-IT" sz="1800" dirty="0">
                <a:effectLst/>
                <a:latin typeface="Calibri" panose="020F0502020204030204" pitchFamily="34" charset="0"/>
                <a:ea typeface="SimSun" panose="02010600030101010101" pitchFamily="2" charset="-122"/>
                <a:cs typeface="Times New Roman" panose="02020603050405020304" pitchFamily="18" charset="0"/>
              </a:rPr>
            </a:br>
            <a:endParaRPr lang="it-IT" dirty="0"/>
          </a:p>
        </p:txBody>
      </p:sp>
      <p:sp>
        <p:nvSpPr>
          <p:cNvPr id="3" name="Sottotitolo 2">
            <a:extLst>
              <a:ext uri="{FF2B5EF4-FFF2-40B4-BE49-F238E27FC236}">
                <a16:creationId xmlns:a16="http://schemas.microsoft.com/office/drawing/2014/main" id="{8564E5C5-DDBF-19B5-28AD-7C36F33955F9}"/>
              </a:ext>
            </a:extLst>
          </p:cNvPr>
          <p:cNvSpPr>
            <a:spLocks noGrp="1"/>
          </p:cNvSpPr>
          <p:nvPr>
            <p:ph type="subTitle" idx="1"/>
          </p:nvPr>
        </p:nvSpPr>
        <p:spPr>
          <a:xfrm flipH="1">
            <a:off x="-849085" y="3509964"/>
            <a:ext cx="130628" cy="2553896"/>
          </a:xfrm>
        </p:spPr>
        <p:txBody>
          <a:bodyPr>
            <a:normAutofit/>
          </a:bodyPr>
          <a:lstStyle/>
          <a:p>
            <a:pPr algn="just"/>
            <a:endParaRPr lang="it-IT"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CasellaDiTesto 4">
            <a:extLst>
              <a:ext uri="{FF2B5EF4-FFF2-40B4-BE49-F238E27FC236}">
                <a16:creationId xmlns:a16="http://schemas.microsoft.com/office/drawing/2014/main" id="{C2CB8896-F21F-88ED-6A4C-5D11ACD217DF}"/>
              </a:ext>
            </a:extLst>
          </p:cNvPr>
          <p:cNvSpPr txBox="1"/>
          <p:nvPr/>
        </p:nvSpPr>
        <p:spPr>
          <a:xfrm>
            <a:off x="550505" y="3228306"/>
            <a:ext cx="8280918" cy="1938992"/>
          </a:xfrm>
          <a:prstGeom prst="rect">
            <a:avLst/>
          </a:prstGeom>
          <a:noFill/>
        </p:spPr>
        <p:txBody>
          <a:bodyPr wrap="square">
            <a:spAutoFit/>
          </a:bodyPr>
          <a:lstStyle/>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Si sono dimostrati interessati:</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 </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 </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it-IT" sz="1800" b="1" dirty="0">
                <a:solidFill>
                  <a:srgbClr val="000000"/>
                </a:solidFill>
                <a:effectLst/>
                <a:latin typeface="Times New Roman" panose="02020603050405020304" pitchFamily="18" charset="0"/>
                <a:ea typeface="Swiss721BT-Roman"/>
                <a:cs typeface="Times New Roman" panose="02020603050405020304" pitchFamily="18" charset="0"/>
              </a:rPr>
              <a:t>18 famiglie residenti</a:t>
            </a:r>
            <a:endParaRPr lang="it-IT" sz="1200" b="1"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 </a:t>
            </a:r>
          </a:p>
          <a:p>
            <a:pPr algn="just"/>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it-IT" sz="1800" b="1" dirty="0">
                <a:solidFill>
                  <a:srgbClr val="000000"/>
                </a:solidFill>
                <a:effectLst/>
                <a:latin typeface="Times New Roman" panose="02020603050405020304" pitchFamily="18" charset="0"/>
                <a:ea typeface="Swiss721BT-Roman"/>
                <a:cs typeface="Times New Roman" panose="02020603050405020304" pitchFamily="18" charset="0"/>
              </a:rPr>
              <a:t>2 Attività commerciali</a:t>
            </a:r>
            <a:endParaRPr lang="it-IT" sz="1200" b="1"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6564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DFA41F2-A57B-7221-F1BA-B9AA6A8990B5}"/>
              </a:ext>
            </a:extLst>
          </p:cNvPr>
          <p:cNvSpPr>
            <a:spLocks noGrp="1"/>
          </p:cNvSpPr>
          <p:nvPr>
            <p:ph idx="1"/>
          </p:nvPr>
        </p:nvSpPr>
        <p:spPr>
          <a:xfrm>
            <a:off x="2536372" y="2385462"/>
            <a:ext cx="10515600" cy="4351338"/>
          </a:xfrm>
        </p:spPr>
        <p:txBody>
          <a:bodyPr/>
          <a:lstStyle/>
          <a:p>
            <a:endParaRPr lang="it-IT" dirty="0"/>
          </a:p>
          <a:p>
            <a:endParaRPr lang="it-IT" dirty="0"/>
          </a:p>
          <a:p>
            <a:pPr marL="0" indent="0">
              <a:buNone/>
            </a:pPr>
            <a:endParaRPr lang="it-IT" dirty="0"/>
          </a:p>
        </p:txBody>
      </p:sp>
      <p:grpSp>
        <p:nvGrpSpPr>
          <p:cNvPr id="44" name="Gruppo 3">
            <a:extLst>
              <a:ext uri="{FF2B5EF4-FFF2-40B4-BE49-F238E27FC236}">
                <a16:creationId xmlns:a16="http://schemas.microsoft.com/office/drawing/2014/main" id="{41788A05-BFC8-2D56-4634-ED750DAD0D6C}"/>
              </a:ext>
            </a:extLst>
          </p:cNvPr>
          <p:cNvGrpSpPr>
            <a:grpSpLocks/>
          </p:cNvGrpSpPr>
          <p:nvPr/>
        </p:nvGrpSpPr>
        <p:grpSpPr bwMode="auto">
          <a:xfrm>
            <a:off x="7337878" y="1983031"/>
            <a:ext cx="3155950" cy="731838"/>
            <a:chOff x="9069" y="40622"/>
            <a:chExt cx="41012" cy="7324"/>
          </a:xfrm>
        </p:grpSpPr>
        <p:sp>
          <p:nvSpPr>
            <p:cNvPr id="45" name="Rectangle 235">
              <a:extLst>
                <a:ext uri="{FF2B5EF4-FFF2-40B4-BE49-F238E27FC236}">
                  <a16:creationId xmlns:a16="http://schemas.microsoft.com/office/drawing/2014/main" id="{7844A57A-03A7-7FC2-F3C5-675509DB6246}"/>
                </a:ext>
              </a:extLst>
            </p:cNvPr>
            <p:cNvSpPr>
              <a:spLocks noChangeArrowheads="1"/>
            </p:cNvSpPr>
            <p:nvPr/>
          </p:nvSpPr>
          <p:spPr bwMode="auto">
            <a:xfrm>
              <a:off x="11025" y="42332"/>
              <a:ext cx="32797" cy="5614"/>
            </a:xfrm>
            <a:prstGeom prst="rect">
              <a:avLst/>
            </a:prstGeom>
            <a:solidFill>
              <a:srgbClr val="FD6600">
                <a:alpha val="23999"/>
              </a:srgbClr>
            </a:solidFill>
            <a:ln w="9525">
              <a:solidFill>
                <a:srgbClr val="D9D9D9"/>
              </a:solidFill>
              <a:round/>
              <a:headEnd/>
              <a:tailEnd/>
            </a:ln>
          </p:spPr>
          <p:txBody>
            <a:bodyPr vert="horz" wrap="square" lIns="0" tIns="45720" rIns="0" bIns="45720" numCol="1" anchor="ctr" anchorCtr="0" compatLnSpc="1">
              <a:prstTxWarp prst="textNoShape">
                <a:avLst/>
              </a:prstTxWarp>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46" name="Rettangolo 14">
              <a:extLst>
                <a:ext uri="{FF2B5EF4-FFF2-40B4-BE49-F238E27FC236}">
                  <a16:creationId xmlns:a16="http://schemas.microsoft.com/office/drawing/2014/main" id="{72C7D25C-AF40-07E0-C666-125E112B5A51}"/>
                </a:ext>
              </a:extLst>
            </p:cNvPr>
            <p:cNvSpPr>
              <a:spLocks noChangeArrowheads="1"/>
            </p:cNvSpPr>
            <p:nvPr/>
          </p:nvSpPr>
          <p:spPr bwMode="auto">
            <a:xfrm>
              <a:off x="9069" y="40652"/>
              <a:ext cx="32630" cy="2565"/>
            </a:xfrm>
            <a:prstGeom prst="rect">
              <a:avLst/>
            </a:prstGeom>
            <a:solidFill>
              <a:srgbClr val="FD66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it-IT"/>
            </a:p>
          </p:txBody>
        </p:sp>
        <p:sp>
          <p:nvSpPr>
            <p:cNvPr id="47" name="CasellaDiTesto 11">
              <a:extLst>
                <a:ext uri="{FF2B5EF4-FFF2-40B4-BE49-F238E27FC236}">
                  <a16:creationId xmlns:a16="http://schemas.microsoft.com/office/drawing/2014/main" id="{89E999EE-4AEA-F7FA-B0B5-7FBB317704D7}"/>
                </a:ext>
              </a:extLst>
            </p:cNvPr>
            <p:cNvSpPr txBox="1">
              <a:spLocks noChangeArrowheads="1"/>
            </p:cNvSpPr>
            <p:nvPr/>
          </p:nvSpPr>
          <p:spPr bwMode="auto">
            <a:xfrm>
              <a:off x="12180" y="40622"/>
              <a:ext cx="34098" cy="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Char char="•"/>
                <a:tabLst/>
              </a:pPr>
              <a:r>
                <a:rPr kumimoji="0" lang="en-US" altLang="zh-CN" sz="1400" b="1" i="0" u="none" strike="noStrike" cap="none" normalizeH="0" baseline="0">
                  <a:ln>
                    <a:noFill/>
                  </a:ln>
                  <a:solidFill>
                    <a:srgbClr val="FFFFFF"/>
                  </a:solidFill>
                  <a:effectLst/>
                  <a:latin typeface="Arial" panose="020B0604020202020204" pitchFamily="34" charset="0"/>
                  <a:ea typeface="SimSun" panose="02010600030101010101" pitchFamily="2" charset="-122"/>
                  <a:cs typeface="Arial" panose="020B0604020202020204" pitchFamily="34" charset="0"/>
                </a:rPr>
                <a:t>Su tutta l</a:t>
              </a:r>
              <a:r>
                <a:rPr kumimoji="0" lang="en-US" altLang="zh-CN" sz="1400" b="1" i="0" u="none" strike="noStrike" cap="none" normalizeH="0" baseline="0">
                  <a:ln>
                    <a:noFill/>
                  </a:ln>
                  <a:solidFill>
                    <a:srgbClr val="FFFFFF"/>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1400" b="1" i="0" u="none" strike="noStrike" cap="none" normalizeH="0" baseline="0">
                  <a:ln>
                    <a:noFill/>
                  </a:ln>
                  <a:solidFill>
                    <a:srgbClr val="FFFFFF"/>
                  </a:solidFill>
                  <a:effectLst/>
                  <a:latin typeface="Arial" panose="020B0604020202020204" pitchFamily="34" charset="0"/>
                  <a:ea typeface="SimSun" panose="02010600030101010101" pitchFamily="2" charset="-122"/>
                  <a:cs typeface="Arial" panose="020B0604020202020204" pitchFamily="34" charset="0"/>
                </a:rPr>
                <a:t>energia immessa</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48" name="CasellaDiTesto 12">
              <a:extLst>
                <a:ext uri="{FF2B5EF4-FFF2-40B4-BE49-F238E27FC236}">
                  <a16:creationId xmlns:a16="http://schemas.microsoft.com/office/drawing/2014/main" id="{91D400AC-7D4C-4BD2-4A59-6224815D6D9C}"/>
                </a:ext>
              </a:extLst>
            </p:cNvPr>
            <p:cNvSpPr txBox="1">
              <a:spLocks noChangeArrowheads="1"/>
            </p:cNvSpPr>
            <p:nvPr/>
          </p:nvSpPr>
          <p:spPr bwMode="auto">
            <a:xfrm>
              <a:off x="12180" y="44306"/>
              <a:ext cx="37902" cy="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Char char="•"/>
                <a:tabLst/>
              </a:pPr>
              <a:r>
                <a:rPr kumimoji="0" lang="en-US" altLang="zh-CN" sz="1200" b="0" i="0" u="none" strike="noStrike" cap="none" normalizeH="0" baseline="0" dirty="0" err="1">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Ritiro</a:t>
              </a: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kumimoji="0" lang="en-US" altLang="zh-CN" sz="1200" b="0" i="0" u="none" strike="noStrike" cap="none" normalizeH="0" baseline="0" dirty="0" err="1">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dedicato</a:t>
              </a: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 GSE o </a:t>
              </a:r>
              <a:r>
                <a:rPr kumimoji="0" lang="en-US" altLang="zh-CN" sz="1200" b="0" i="0" u="none" strike="noStrike" cap="none" normalizeH="0" baseline="0" dirty="0" err="1">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vendita</a:t>
              </a: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 a Mercato</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grpSp>
      <p:sp>
        <p:nvSpPr>
          <p:cNvPr id="49" name="Ovale 25">
            <a:extLst>
              <a:ext uri="{FF2B5EF4-FFF2-40B4-BE49-F238E27FC236}">
                <a16:creationId xmlns:a16="http://schemas.microsoft.com/office/drawing/2014/main" id="{B3097B37-B026-6D3D-5690-F69806AD8A98}"/>
              </a:ext>
            </a:extLst>
          </p:cNvPr>
          <p:cNvSpPr>
            <a:spLocks noChangeArrowheads="1"/>
          </p:cNvSpPr>
          <p:nvPr/>
        </p:nvSpPr>
        <p:spPr bwMode="auto">
          <a:xfrm>
            <a:off x="1237797" y="1664737"/>
            <a:ext cx="1319213" cy="1235075"/>
          </a:xfrm>
          <a:prstGeom prst="ellipse">
            <a:avLst/>
          </a:prstGeom>
          <a:noFill/>
          <a:ln w="38100">
            <a:solidFill>
              <a:srgbClr val="31859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it-IT"/>
          </a:p>
        </p:txBody>
      </p:sp>
      <p:sp>
        <p:nvSpPr>
          <p:cNvPr id="50" name="Ovale 26">
            <a:extLst>
              <a:ext uri="{FF2B5EF4-FFF2-40B4-BE49-F238E27FC236}">
                <a16:creationId xmlns:a16="http://schemas.microsoft.com/office/drawing/2014/main" id="{8E54FA0E-E7D8-2A8B-35ED-23CCCF8DEBF6}"/>
              </a:ext>
            </a:extLst>
          </p:cNvPr>
          <p:cNvSpPr>
            <a:spLocks noChangeArrowheads="1"/>
          </p:cNvSpPr>
          <p:nvPr/>
        </p:nvSpPr>
        <p:spPr bwMode="auto">
          <a:xfrm>
            <a:off x="3469822" y="1688550"/>
            <a:ext cx="1319213" cy="1235075"/>
          </a:xfrm>
          <a:prstGeom prst="ellipse">
            <a:avLst/>
          </a:prstGeom>
          <a:noFill/>
          <a:ln w="38100">
            <a:solidFill>
              <a:srgbClr val="31859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t" latinLnBrk="0" hangingPunct="0">
              <a:lnSpc>
                <a:spcPct val="100000"/>
              </a:lnSpc>
              <a:spcBef>
                <a:spcPct val="0"/>
              </a:spcBef>
              <a:spcAft>
                <a:spcPct val="0"/>
              </a:spcAft>
              <a:buClrTx/>
              <a:buSzTx/>
              <a:buFontTx/>
              <a:buChar char="•"/>
              <a:tabLst/>
            </a:pPr>
            <a:r>
              <a:rPr kumimoji="0" lang="en-US" altLang="zh-CN" sz="2000" b="1" i="0" u="none" strike="noStrike" cap="none" normalizeH="0" baseline="0">
                <a:ln>
                  <a:noFill/>
                </a:ln>
                <a:solidFill>
                  <a:srgbClr val="461E7D"/>
                </a:solidFill>
                <a:effectLst/>
                <a:latin typeface="Arial" panose="020B0604020202020204" pitchFamily="34" charset="0"/>
                <a:ea typeface="SimSun" panose="02010600030101010101" pitchFamily="2" charset="-122"/>
                <a:cs typeface="Arial" panose="020B0604020202020204" pitchFamily="34" charset="0"/>
              </a:rPr>
              <a:t>9</a:t>
            </a:r>
            <a:endParaRPr kumimoji="0" lang="en-US" altLang="zh-CN" sz="800" b="0" i="0" u="none" strike="noStrike" cap="none" normalizeH="0" baseline="0">
              <a:ln>
                <a:noFill/>
              </a:ln>
              <a:solidFill>
                <a:schemeClr val="tx1"/>
              </a:solidFill>
              <a:effectLst/>
            </a:endParaRPr>
          </a:p>
          <a:p>
            <a:pPr marL="0" marR="0" lvl="0" indent="0" algn="ctr" defTabSz="914400" rtl="0" eaLnBrk="0" fontAlgn="t" latinLnBrk="0" hangingPunct="0">
              <a:lnSpc>
                <a:spcPct val="100000"/>
              </a:lnSpc>
              <a:spcBef>
                <a:spcPct val="0"/>
              </a:spcBef>
              <a:spcAft>
                <a:spcPct val="0"/>
              </a:spcAft>
              <a:buClrTx/>
              <a:buSzTx/>
              <a:buFontTx/>
              <a:buChar char="•"/>
              <a:tabLst/>
            </a:pPr>
            <a:r>
              <a:rPr kumimoji="0" lang="en-US" altLang="zh-CN" sz="1200" b="0" i="0" u="none" strike="noStrike" cap="none" normalizeH="0" baseline="0">
                <a:ln>
                  <a:noFill/>
                </a:ln>
                <a:solidFill>
                  <a:srgbClr val="461E7D"/>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1200" b="0" i="0" u="none" strike="noStrike" cap="none" normalizeH="0" baseline="0">
                <a:ln>
                  <a:noFill/>
                </a:ln>
                <a:solidFill>
                  <a:srgbClr val="461E7D"/>
                </a:solidFill>
                <a:effectLst/>
                <a:latin typeface="Arial" panose="020B0604020202020204" pitchFamily="34" charset="0"/>
                <a:ea typeface="SimSun" panose="02010600030101010101" pitchFamily="2" charset="-122"/>
                <a:cs typeface="Arial" panose="020B0604020202020204" pitchFamily="34" charset="0"/>
              </a:rPr>
              <a:t>/MWh</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51" name="CasellaDiTesto 27">
            <a:extLst>
              <a:ext uri="{FF2B5EF4-FFF2-40B4-BE49-F238E27FC236}">
                <a16:creationId xmlns:a16="http://schemas.microsoft.com/office/drawing/2014/main" id="{33ADD16B-C86A-1284-EC00-17D60C628CAB}"/>
              </a:ext>
            </a:extLst>
          </p:cNvPr>
          <p:cNvSpPr txBox="1">
            <a:spLocks noChangeArrowheads="1"/>
          </p:cNvSpPr>
          <p:nvPr/>
        </p:nvSpPr>
        <p:spPr bwMode="auto">
          <a:xfrm>
            <a:off x="1425122" y="1898100"/>
            <a:ext cx="11684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buFontTx/>
              <a:buChar char="•"/>
              <a:tabLst/>
            </a:pPr>
            <a:r>
              <a:rPr kumimoji="0" lang="en-US" altLang="zh-CN" sz="2000" b="1" i="0" u="none" strike="noStrike" cap="none" normalizeH="0" baseline="0">
                <a:ln>
                  <a:noFill/>
                </a:ln>
                <a:solidFill>
                  <a:srgbClr val="461E7D"/>
                </a:solidFill>
                <a:effectLst/>
                <a:latin typeface="Arial" panose="020B0604020202020204" pitchFamily="34" charset="0"/>
                <a:ea typeface="SimSun" panose="02010600030101010101" pitchFamily="2" charset="-122"/>
                <a:cs typeface="Arial" panose="020B0604020202020204" pitchFamily="34" charset="0"/>
              </a:rPr>
              <a:t>110 </a:t>
            </a:r>
            <a:r>
              <a:rPr kumimoji="0" lang="en-US" altLang="zh-CN" sz="1200" b="0" i="0" u="none" strike="noStrike" cap="none" normalizeH="0" baseline="0">
                <a:ln>
                  <a:noFill/>
                </a:ln>
                <a:solidFill>
                  <a:srgbClr val="461E7D"/>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1200" b="0" i="0" u="none" strike="noStrike" cap="none" normalizeH="0" baseline="0">
                <a:ln>
                  <a:noFill/>
                </a:ln>
                <a:solidFill>
                  <a:srgbClr val="461E7D"/>
                </a:solidFill>
                <a:effectLst/>
                <a:latin typeface="Arial" panose="020B0604020202020204" pitchFamily="34" charset="0"/>
                <a:ea typeface="SimSun" panose="02010600030101010101" pitchFamily="2" charset="-122"/>
                <a:cs typeface="Arial" panose="020B0604020202020204" pitchFamily="34" charset="0"/>
              </a:rPr>
              <a:t>/MWh</a:t>
            </a:r>
            <a:endParaRPr kumimoji="0" lang="en-US"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52" name="Ovale 28">
            <a:extLst>
              <a:ext uri="{FF2B5EF4-FFF2-40B4-BE49-F238E27FC236}">
                <a16:creationId xmlns:a16="http://schemas.microsoft.com/office/drawing/2014/main" id="{2FD77F95-AC89-E940-A0A8-ACC73F13C6D8}"/>
              </a:ext>
            </a:extLst>
          </p:cNvPr>
          <p:cNvSpPr>
            <a:spLocks noChangeArrowheads="1"/>
          </p:cNvSpPr>
          <p:nvPr/>
        </p:nvSpPr>
        <p:spPr bwMode="auto">
          <a:xfrm>
            <a:off x="5795510" y="1733000"/>
            <a:ext cx="1392237" cy="1235075"/>
          </a:xfrm>
          <a:prstGeom prst="ellipse">
            <a:avLst/>
          </a:prstGeom>
          <a:noFill/>
          <a:ln w="38100">
            <a:solidFill>
              <a:srgbClr val="FD66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t" latinLnBrk="0" hangingPunct="0">
              <a:lnSpc>
                <a:spcPct val="100000"/>
              </a:lnSpc>
              <a:spcBef>
                <a:spcPct val="0"/>
              </a:spcBef>
              <a:spcAft>
                <a:spcPct val="0"/>
              </a:spcAft>
              <a:buClrTx/>
              <a:buSzTx/>
              <a:buFontTx/>
              <a:buChar char="•"/>
              <a:tabLst/>
            </a:pPr>
            <a:r>
              <a:rPr kumimoji="0" lang="en-US" altLang="zh-CN" sz="2000" b="1" i="0" u="none" strike="noStrike" cap="none" normalizeH="0" baseline="0">
                <a:ln>
                  <a:noFill/>
                </a:ln>
                <a:solidFill>
                  <a:srgbClr val="461E7D"/>
                </a:solidFill>
                <a:effectLst/>
                <a:latin typeface="Arial" panose="020B0604020202020204" pitchFamily="34" charset="0"/>
                <a:ea typeface="SimSun" panose="02010600030101010101" pitchFamily="2" charset="-122"/>
                <a:cs typeface="Arial" panose="020B0604020202020204" pitchFamily="34" charset="0"/>
              </a:rPr>
              <a:t>110</a:t>
            </a:r>
            <a:endParaRPr kumimoji="0" lang="en-US" altLang="zh-CN" sz="800" b="0" i="0" u="none" strike="noStrike" cap="none" normalizeH="0" baseline="0">
              <a:ln>
                <a:noFill/>
              </a:ln>
              <a:solidFill>
                <a:schemeClr val="tx1"/>
              </a:solidFill>
              <a:effectLst/>
            </a:endParaRPr>
          </a:p>
          <a:p>
            <a:pPr marL="0" marR="0" lvl="0" indent="0" algn="ctr" defTabSz="914400" rtl="0" eaLnBrk="0" fontAlgn="t" latinLnBrk="0" hangingPunct="0">
              <a:lnSpc>
                <a:spcPct val="100000"/>
              </a:lnSpc>
              <a:spcBef>
                <a:spcPct val="0"/>
              </a:spcBef>
              <a:spcAft>
                <a:spcPct val="0"/>
              </a:spcAft>
              <a:buClrTx/>
              <a:buSzTx/>
              <a:buFontTx/>
              <a:buChar char="•"/>
              <a:tabLst/>
            </a:pPr>
            <a:r>
              <a:rPr kumimoji="0" lang="en-US" altLang="zh-CN" sz="1200" b="0" i="0" u="none" strike="noStrike" cap="none" normalizeH="0" baseline="0">
                <a:ln>
                  <a:noFill/>
                </a:ln>
                <a:solidFill>
                  <a:srgbClr val="461E7D"/>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1200" b="0" i="0" u="none" strike="noStrike" cap="none" normalizeH="0" baseline="0">
                <a:ln>
                  <a:noFill/>
                </a:ln>
                <a:solidFill>
                  <a:srgbClr val="461E7D"/>
                </a:solidFill>
                <a:effectLst/>
                <a:latin typeface="Arial" panose="020B0604020202020204" pitchFamily="34" charset="0"/>
                <a:ea typeface="SimSun" panose="02010600030101010101" pitchFamily="2" charset="-122"/>
                <a:cs typeface="Arial" panose="020B0604020202020204" pitchFamily="34" charset="0"/>
              </a:rPr>
              <a:t>/MWh</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53" name="Ovale 29">
            <a:extLst>
              <a:ext uri="{FF2B5EF4-FFF2-40B4-BE49-F238E27FC236}">
                <a16:creationId xmlns:a16="http://schemas.microsoft.com/office/drawing/2014/main" id="{61A9C4E0-489F-1792-2024-5DEB4E7993DC}"/>
              </a:ext>
            </a:extLst>
          </p:cNvPr>
          <p:cNvSpPr>
            <a:spLocks noChangeArrowheads="1"/>
          </p:cNvSpPr>
          <p:nvPr/>
        </p:nvSpPr>
        <p:spPr bwMode="auto">
          <a:xfrm>
            <a:off x="2722110" y="2137812"/>
            <a:ext cx="598487" cy="484188"/>
          </a:xfrm>
          <a:prstGeom prst="ellipse">
            <a:avLst/>
          </a:prstGeom>
          <a:solidFill>
            <a:srgbClr val="4D2682"/>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t" latinLnBrk="0" hangingPunct="0">
              <a:lnSpc>
                <a:spcPct val="100000"/>
              </a:lnSpc>
              <a:spcBef>
                <a:spcPct val="0"/>
              </a:spcBef>
              <a:spcAft>
                <a:spcPct val="0"/>
              </a:spcAft>
              <a:buClrTx/>
              <a:buSzTx/>
              <a:buFontTx/>
              <a:buChar char="•"/>
              <a:tabLst/>
            </a:pPr>
            <a:r>
              <a:rPr kumimoji="0" lang="en-US" altLang="zh-CN" sz="1800" b="0" i="0" u="none" strike="noStrike" cap="none" normalizeH="0" baseline="0">
                <a:ln>
                  <a:noFill/>
                </a:ln>
                <a:solidFill>
                  <a:srgbClr val="FFFFFF"/>
                </a:solidFill>
                <a:effectLst/>
                <a:latin typeface="Arial" panose="020B0604020202020204" pitchFamily="34" charset="0"/>
                <a:ea typeface="SimSun"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54" name="Ovale 30">
            <a:extLst>
              <a:ext uri="{FF2B5EF4-FFF2-40B4-BE49-F238E27FC236}">
                <a16:creationId xmlns:a16="http://schemas.microsoft.com/office/drawing/2014/main" id="{7FB6C7FC-5DCD-278A-649A-5CD5AC7137A8}"/>
              </a:ext>
            </a:extLst>
          </p:cNvPr>
          <p:cNvSpPr>
            <a:spLocks noChangeArrowheads="1"/>
          </p:cNvSpPr>
          <p:nvPr/>
        </p:nvSpPr>
        <p:spPr bwMode="auto">
          <a:xfrm>
            <a:off x="4946197" y="2107650"/>
            <a:ext cx="611188" cy="482600"/>
          </a:xfrm>
          <a:prstGeom prst="ellipse">
            <a:avLst/>
          </a:prstGeom>
          <a:solidFill>
            <a:srgbClr val="4D2682"/>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t" latinLnBrk="0" hangingPunct="0">
              <a:lnSpc>
                <a:spcPct val="100000"/>
              </a:lnSpc>
              <a:spcBef>
                <a:spcPct val="0"/>
              </a:spcBef>
              <a:spcAft>
                <a:spcPct val="0"/>
              </a:spcAft>
              <a:buClrTx/>
              <a:buSzTx/>
              <a:buFontTx/>
              <a:buChar char="•"/>
              <a:tabLst/>
            </a:pPr>
            <a:r>
              <a:rPr kumimoji="0" lang="en-US" altLang="zh-CN" sz="1800" b="0" i="0" u="none" strike="noStrike" cap="none" normalizeH="0" baseline="0">
                <a:ln>
                  <a:noFill/>
                </a:ln>
                <a:solidFill>
                  <a:srgbClr val="FFFFFF"/>
                </a:solidFill>
                <a:effectLst/>
                <a:latin typeface="Arial" panose="020B0604020202020204" pitchFamily="34" charset="0"/>
                <a:ea typeface="SimSun"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tx1"/>
              </a:solidFill>
              <a:effectLst/>
              <a:latin typeface="Arial" panose="020B0604020202020204" pitchFamily="34" charset="0"/>
            </a:endParaRPr>
          </a:p>
        </p:txBody>
      </p:sp>
      <p:grpSp>
        <p:nvGrpSpPr>
          <p:cNvPr id="55" name="Gruppo 4">
            <a:extLst>
              <a:ext uri="{FF2B5EF4-FFF2-40B4-BE49-F238E27FC236}">
                <a16:creationId xmlns:a16="http://schemas.microsoft.com/office/drawing/2014/main" id="{D969EBD2-ADDB-61DC-5665-943FA9FDECC5}"/>
              </a:ext>
            </a:extLst>
          </p:cNvPr>
          <p:cNvGrpSpPr>
            <a:grpSpLocks/>
          </p:cNvGrpSpPr>
          <p:nvPr/>
        </p:nvGrpSpPr>
        <p:grpSpPr bwMode="auto">
          <a:xfrm>
            <a:off x="1253672" y="3164925"/>
            <a:ext cx="4787900" cy="1846262"/>
            <a:chOff x="77414" y="18135"/>
            <a:chExt cx="47880" cy="18465"/>
          </a:xfrm>
        </p:grpSpPr>
        <p:sp>
          <p:nvSpPr>
            <p:cNvPr id="56" name="Rectangle 235">
              <a:extLst>
                <a:ext uri="{FF2B5EF4-FFF2-40B4-BE49-F238E27FC236}">
                  <a16:creationId xmlns:a16="http://schemas.microsoft.com/office/drawing/2014/main" id="{1E9D395D-FDB7-EEC8-3CD7-31A6405EE00D}"/>
                </a:ext>
              </a:extLst>
            </p:cNvPr>
            <p:cNvSpPr>
              <a:spLocks noChangeArrowheads="1"/>
            </p:cNvSpPr>
            <p:nvPr/>
          </p:nvSpPr>
          <p:spPr bwMode="auto">
            <a:xfrm>
              <a:off x="91215" y="28896"/>
              <a:ext cx="34080" cy="7705"/>
            </a:xfrm>
            <a:prstGeom prst="rect">
              <a:avLst/>
            </a:prstGeom>
            <a:solidFill>
              <a:srgbClr val="31859C">
                <a:alpha val="23999"/>
              </a:srgbClr>
            </a:solidFill>
            <a:ln w="9525">
              <a:solidFill>
                <a:srgbClr val="D9D9D9"/>
              </a:solidFill>
              <a:round/>
              <a:headEnd/>
              <a:tailEnd/>
            </a:ln>
          </p:spPr>
          <p:txBody>
            <a:bodyPr vert="horz" wrap="square" lIns="0" tIns="45720" rIns="0" bIns="45720" numCol="1" anchor="ctr" anchorCtr="0" compatLnSpc="1">
              <a:prstTxWarp prst="textNoShape">
                <a:avLst/>
              </a:prstTxWarp>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57" name="Rectangle 235">
              <a:extLst>
                <a:ext uri="{FF2B5EF4-FFF2-40B4-BE49-F238E27FC236}">
                  <a16:creationId xmlns:a16="http://schemas.microsoft.com/office/drawing/2014/main" id="{86989FD3-E511-EFE1-6B16-F5BBD7E5D1CF}"/>
                </a:ext>
              </a:extLst>
            </p:cNvPr>
            <p:cNvSpPr>
              <a:spLocks noChangeArrowheads="1"/>
            </p:cNvSpPr>
            <p:nvPr/>
          </p:nvSpPr>
          <p:spPr bwMode="auto">
            <a:xfrm>
              <a:off x="78494" y="20044"/>
              <a:ext cx="33788" cy="7408"/>
            </a:xfrm>
            <a:prstGeom prst="rect">
              <a:avLst/>
            </a:prstGeom>
            <a:solidFill>
              <a:srgbClr val="31859C">
                <a:alpha val="23999"/>
              </a:srgbClr>
            </a:solidFill>
            <a:ln w="9525">
              <a:solidFill>
                <a:srgbClr val="D9D9D9"/>
              </a:solidFill>
              <a:round/>
              <a:headEnd/>
              <a:tailEnd/>
            </a:ln>
          </p:spPr>
          <p:txBody>
            <a:bodyPr vert="horz" wrap="square" lIns="0" tIns="45720" rIns="0" bIns="45720" numCol="1" anchor="ctr" anchorCtr="0" compatLnSpc="1">
              <a:prstTxWarp prst="textNoShape">
                <a:avLst/>
              </a:prstTxWarp>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58" name="Rettangolo 17">
              <a:extLst>
                <a:ext uri="{FF2B5EF4-FFF2-40B4-BE49-F238E27FC236}">
                  <a16:creationId xmlns:a16="http://schemas.microsoft.com/office/drawing/2014/main" id="{CA799C12-A83C-E7DF-FAC7-43D27A8743A3}"/>
                </a:ext>
              </a:extLst>
            </p:cNvPr>
            <p:cNvSpPr>
              <a:spLocks noChangeArrowheads="1"/>
            </p:cNvSpPr>
            <p:nvPr/>
          </p:nvSpPr>
          <p:spPr bwMode="auto">
            <a:xfrm>
              <a:off x="77414" y="18135"/>
              <a:ext cx="32630" cy="2565"/>
            </a:xfrm>
            <a:prstGeom prst="rect">
              <a:avLst/>
            </a:prstGeom>
            <a:solidFill>
              <a:srgbClr val="21596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it-IT"/>
            </a:p>
          </p:txBody>
        </p:sp>
        <p:sp>
          <p:nvSpPr>
            <p:cNvPr id="59" name="CasellaDiTesto 15">
              <a:extLst>
                <a:ext uri="{FF2B5EF4-FFF2-40B4-BE49-F238E27FC236}">
                  <a16:creationId xmlns:a16="http://schemas.microsoft.com/office/drawing/2014/main" id="{453088B4-14F6-15FB-C09A-A2EBDE6C7F01}"/>
                </a:ext>
              </a:extLst>
            </p:cNvPr>
            <p:cNvSpPr txBox="1">
              <a:spLocks noChangeArrowheads="1"/>
            </p:cNvSpPr>
            <p:nvPr/>
          </p:nvSpPr>
          <p:spPr bwMode="auto">
            <a:xfrm>
              <a:off x="80037" y="21216"/>
              <a:ext cx="32437" cy="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Char char="•"/>
                <a:tabLst>
                  <a:tab pos="457200" algn="l"/>
                </a:tabLst>
              </a:pPr>
              <a:r>
                <a:rPr kumimoji="0" lang="en-US" altLang="zh-CN" sz="1200" b="1"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Tariffa</a:t>
              </a:r>
              <a:r>
                <a:rPr kumimoji="0" lang="en-US" altLang="zh-CN" sz="12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 incentivante MISE </a:t>
              </a:r>
              <a:r>
                <a:rPr kumimoji="0" lang="en-US" altLang="zh-CN" sz="1200" b="1"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fissa per 20 anni</a:t>
              </a:r>
              <a:r>
                <a:rPr kumimoji="0" lang="en-US" altLang="zh-CN" sz="12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kumimoji="0" lang="en-US" altLang="zh-CN" sz="800" b="0" i="0" u="none" strike="noStrike" cap="none" normalizeH="0" baseline="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Char char="•"/>
                <a:tabLst>
                  <a:tab pos="457200" algn="l"/>
                </a:tabLst>
              </a:pPr>
              <a:r>
                <a:rPr kumimoji="0" lang="en-US" altLang="zh-CN" sz="12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110 </a:t>
              </a:r>
              <a:r>
                <a:rPr kumimoji="0" lang="en-US" altLang="zh-CN" sz="1200" b="0" i="0" u="none" strike="noStrike" cap="none" normalizeH="0" baseline="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12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/MWh per comunit</a:t>
              </a:r>
              <a:r>
                <a:rPr kumimoji="0" lang="en-US" altLang="zh-CN" sz="1200" b="0" i="0" u="none" strike="noStrike" cap="none" normalizeH="0" baseline="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à</a:t>
              </a:r>
              <a:r>
                <a:rPr kumimoji="0" lang="en-US" altLang="zh-CN" sz="12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 energetica</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60" name="CasellaDiTesto 16">
              <a:extLst>
                <a:ext uri="{FF2B5EF4-FFF2-40B4-BE49-F238E27FC236}">
                  <a16:creationId xmlns:a16="http://schemas.microsoft.com/office/drawing/2014/main" id="{32AB9DBE-17EE-F368-BD45-72CBBE90D75F}"/>
                </a:ext>
              </a:extLst>
            </p:cNvPr>
            <p:cNvSpPr txBox="1">
              <a:spLocks noChangeArrowheads="1"/>
            </p:cNvSpPr>
            <p:nvPr/>
          </p:nvSpPr>
          <p:spPr bwMode="auto">
            <a:xfrm>
              <a:off x="80036" y="18135"/>
              <a:ext cx="37955"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Char char="•"/>
                <a:tabLst/>
              </a:pPr>
              <a:r>
                <a:rPr kumimoji="0" lang="en-US" altLang="zh-CN" sz="1400" b="1" i="0" u="none" strike="noStrike" cap="none" normalizeH="0" baseline="0">
                  <a:ln>
                    <a:noFill/>
                  </a:ln>
                  <a:solidFill>
                    <a:srgbClr val="FFFFFF"/>
                  </a:solidFill>
                  <a:effectLst/>
                  <a:latin typeface="Arial" panose="020B0604020202020204" pitchFamily="34" charset="0"/>
                  <a:ea typeface="SimSun" panose="02010600030101010101" pitchFamily="2" charset="-122"/>
                  <a:cs typeface="Arial" panose="020B0604020202020204" pitchFamily="34" charset="0"/>
                </a:rPr>
                <a:t>Su energia immessa e condivisa</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61" name="CasellaDiTesto 20">
              <a:extLst>
                <a:ext uri="{FF2B5EF4-FFF2-40B4-BE49-F238E27FC236}">
                  <a16:creationId xmlns:a16="http://schemas.microsoft.com/office/drawing/2014/main" id="{9DF64EB4-E768-9B4D-1A13-0D16B46122F9}"/>
                </a:ext>
              </a:extLst>
            </p:cNvPr>
            <p:cNvSpPr txBox="1">
              <a:spLocks noChangeArrowheads="1"/>
            </p:cNvSpPr>
            <p:nvPr/>
          </p:nvSpPr>
          <p:spPr bwMode="auto">
            <a:xfrm>
              <a:off x="94484" y="29976"/>
              <a:ext cx="29534" cy="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Char char="•"/>
                <a:tabLst/>
              </a:pPr>
              <a:r>
                <a:rPr kumimoji="0" lang="en-US" altLang="zh-CN" sz="1200" b="0"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Restituzione minori costi di Sistema derivanti da condivisione, individuate da ARERA: </a:t>
              </a:r>
              <a:r>
                <a:rPr kumimoji="0" lang="en-US" altLang="zh-CN" sz="1200" b="1"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9 </a:t>
              </a:r>
              <a:r>
                <a:rPr kumimoji="0" lang="en-US" altLang="zh-CN" sz="1200" b="1" i="0" u="none" strike="noStrike" cap="none" normalizeH="0" baseline="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1200" b="1"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/MWh</a:t>
              </a:r>
              <a:endParaRPr kumimoji="0" lang="en-US" altLang="zh-CN" sz="1800" b="0" i="0" u="none" strike="noStrike" cap="none" normalizeH="0" baseline="0">
                <a:ln>
                  <a:noFill/>
                </a:ln>
                <a:solidFill>
                  <a:schemeClr val="tx1"/>
                </a:solidFill>
                <a:effectLst/>
                <a:latin typeface="Arial" panose="020B0604020202020204" pitchFamily="34" charset="0"/>
              </a:endParaRPr>
            </a:p>
          </p:txBody>
        </p:sp>
      </p:grpSp>
      <p:sp>
        <p:nvSpPr>
          <p:cNvPr id="63" name="Rectangle 99">
            <a:extLst>
              <a:ext uri="{FF2B5EF4-FFF2-40B4-BE49-F238E27FC236}">
                <a16:creationId xmlns:a16="http://schemas.microsoft.com/office/drawing/2014/main" id="{42768088-13B2-5C52-3103-7743876B9345}"/>
              </a:ext>
            </a:extLst>
          </p:cNvPr>
          <p:cNvSpPr>
            <a:spLocks noChangeArrowheads="1"/>
          </p:cNvSpPr>
          <p:nvPr/>
        </p:nvSpPr>
        <p:spPr bwMode="auto">
          <a:xfrm>
            <a:off x="1698172" y="10170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5" name="CasellaDiTesto 64">
            <a:extLst>
              <a:ext uri="{FF2B5EF4-FFF2-40B4-BE49-F238E27FC236}">
                <a16:creationId xmlns:a16="http://schemas.microsoft.com/office/drawing/2014/main" id="{E353F1FF-FB90-D5AD-6B17-53D84939C988}"/>
              </a:ext>
            </a:extLst>
          </p:cNvPr>
          <p:cNvSpPr txBox="1"/>
          <p:nvPr/>
        </p:nvSpPr>
        <p:spPr>
          <a:xfrm>
            <a:off x="933581" y="5289099"/>
            <a:ext cx="9960786" cy="923330"/>
          </a:xfrm>
          <a:prstGeom prst="rect">
            <a:avLst/>
          </a:prstGeom>
          <a:noFill/>
        </p:spPr>
        <p:txBody>
          <a:bodyPr wrap="square">
            <a:spAutoFit/>
          </a:bodyPr>
          <a:lstStyle/>
          <a:p>
            <a:pPr algn="just"/>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A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questo</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incentivo</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va</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ulteriormente</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sommato</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il </a:t>
            </a:r>
            <a:r>
              <a:rPr lang="en-US" sz="1800" b="1" dirty="0" err="1">
                <a:effectLst/>
                <a:latin typeface="Times New Roman" panose="02020603050405020304" pitchFamily="18" charset="0"/>
                <a:ea typeface="Open Sans" panose="020B0606030504020204" pitchFamily="34" charset="0"/>
                <a:cs typeface="Times New Roman" panose="02020603050405020304" pitchFamily="18" charset="0"/>
              </a:rPr>
              <a:t>risparmio</a:t>
            </a:r>
            <a:r>
              <a:rPr lang="en-US" sz="1800" b="1" dirty="0">
                <a:effectLst/>
                <a:latin typeface="Times New Roman" panose="02020603050405020304" pitchFamily="18" charset="0"/>
                <a:ea typeface="Open Sans" panose="020B0606030504020204" pitchFamily="34" charset="0"/>
                <a:cs typeface="Times New Roman" panose="02020603050405020304" pitchFamily="18" charset="0"/>
              </a:rPr>
              <a:t> in </a:t>
            </a:r>
            <a:r>
              <a:rPr lang="en-US" sz="1800" b="1" dirty="0" err="1">
                <a:effectLst/>
                <a:latin typeface="Times New Roman" panose="02020603050405020304" pitchFamily="18" charset="0"/>
                <a:ea typeface="Open Sans" panose="020B0606030504020204" pitchFamily="34" charset="0"/>
                <a:cs typeface="Times New Roman" panose="02020603050405020304" pitchFamily="18" charset="0"/>
              </a:rPr>
              <a:t>bolletta</a:t>
            </a:r>
            <a:r>
              <a:rPr lang="en-US" sz="1800" b="1"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b="1" dirty="0" err="1">
                <a:effectLst/>
                <a:latin typeface="Times New Roman" panose="02020603050405020304" pitchFamily="18" charset="0"/>
                <a:ea typeface="Open Sans" panose="020B0606030504020204" pitchFamily="34" charset="0"/>
                <a:cs typeface="Times New Roman" panose="02020603050405020304" pitchFamily="18" charset="0"/>
              </a:rPr>
              <a:t>generato</a:t>
            </a:r>
            <a:r>
              <a:rPr lang="en-US" sz="1800" b="1"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b="1" dirty="0" err="1">
                <a:effectLst/>
                <a:latin typeface="Times New Roman" panose="02020603050405020304" pitchFamily="18" charset="0"/>
                <a:ea typeface="Open Sans" panose="020B0606030504020204" pitchFamily="34" charset="0"/>
                <a:cs typeface="Times New Roman" panose="02020603050405020304" pitchFamily="18" charset="0"/>
              </a:rPr>
              <a:t>dall’autoconsumo</a:t>
            </a:r>
            <a:r>
              <a:rPr lang="en-US" sz="1800" b="1"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b="1" dirty="0" err="1">
                <a:effectLst/>
                <a:latin typeface="Times New Roman" panose="02020603050405020304" pitchFamily="18" charset="0"/>
                <a:ea typeface="Open Sans" panose="020B0606030504020204" pitchFamily="34" charset="0"/>
                <a:cs typeface="Times New Roman" panose="02020603050405020304" pitchFamily="18" charset="0"/>
              </a:rPr>
              <a:t>dell’energia</a:t>
            </a:r>
            <a:r>
              <a:rPr lang="en-US" sz="1800" b="1"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b="1" dirty="0" err="1">
                <a:effectLst/>
                <a:latin typeface="Times New Roman" panose="02020603050405020304" pitchFamily="18" charset="0"/>
                <a:ea typeface="Open Sans" panose="020B0606030504020204" pitchFamily="34" charset="0"/>
                <a:cs typeface="Times New Roman" panose="02020603050405020304" pitchFamily="18" charset="0"/>
              </a:rPr>
              <a:t>prodotta</a:t>
            </a:r>
            <a:r>
              <a:rPr lang="en-US" sz="1800" b="1"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b="1" dirty="0" err="1">
                <a:effectLst/>
                <a:latin typeface="Times New Roman" panose="02020603050405020304" pitchFamily="18" charset="0"/>
                <a:ea typeface="Open Sans" panose="020B0606030504020204" pitchFamily="34" charset="0"/>
                <a:cs typeface="Times New Roman" panose="02020603050405020304" pitchFamily="18" charset="0"/>
              </a:rPr>
              <a:t>direttamente</a:t>
            </a:r>
            <a:r>
              <a:rPr lang="en-US" sz="1800" b="1"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b="1" dirty="0" err="1">
                <a:effectLst/>
                <a:latin typeface="Times New Roman" panose="02020603050405020304" pitchFamily="18" charset="0"/>
                <a:ea typeface="Open Sans" panose="020B0606030504020204" pitchFamily="34" charset="0"/>
                <a:cs typeface="Times New Roman" panose="02020603050405020304" pitchFamily="18" charset="0"/>
              </a:rPr>
              <a:t>dall’impianto</a:t>
            </a:r>
            <a:r>
              <a:rPr lang="en-US" sz="1800" b="1"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b="1" dirty="0" err="1">
                <a:effectLst/>
                <a:latin typeface="Times New Roman" panose="02020603050405020304" pitchFamily="18" charset="0"/>
                <a:ea typeface="Open Sans" panose="020B0606030504020204" pitchFamily="34" charset="0"/>
                <a:cs typeface="Times New Roman" panose="02020603050405020304" pitchFamily="18" charset="0"/>
              </a:rPr>
              <a:t>fotovoltaico</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Un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risparmio</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che</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i</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pannelli</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solari</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sono</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oramai</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in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grado</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di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garantire</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dirty="0" err="1">
                <a:effectLst/>
                <a:latin typeface="Times New Roman" panose="02020603050405020304" pitchFamily="18" charset="0"/>
                <a:ea typeface="Open Sans" panose="020B0606030504020204" pitchFamily="34" charset="0"/>
                <a:cs typeface="Times New Roman" panose="02020603050405020304" pitchFamily="18" charset="0"/>
              </a:rPr>
              <a:t>almeno</a:t>
            </a:r>
            <a:r>
              <a:rPr lang="en-US" sz="1800" dirty="0">
                <a:effectLst/>
                <a:latin typeface="Times New Roman" panose="02020603050405020304" pitchFamily="18" charset="0"/>
                <a:ea typeface="Open Sans" panose="020B0606030504020204" pitchFamily="34" charset="0"/>
                <a:cs typeface="Times New Roman" panose="02020603050405020304" pitchFamily="18" charset="0"/>
              </a:rPr>
              <a:t> </a:t>
            </a:r>
            <a:r>
              <a:rPr lang="en-US" sz="1800" b="1" dirty="0">
                <a:effectLst/>
                <a:latin typeface="Times New Roman" panose="02020603050405020304" pitchFamily="18" charset="0"/>
                <a:ea typeface="Open Sans" panose="020B0606030504020204" pitchFamily="34" charset="0"/>
                <a:cs typeface="Times New Roman" panose="02020603050405020304" pitchFamily="18" charset="0"/>
              </a:rPr>
              <a:t>per 20 anni.</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9" name="CasellaDiTesto 68">
            <a:extLst>
              <a:ext uri="{FF2B5EF4-FFF2-40B4-BE49-F238E27FC236}">
                <a16:creationId xmlns:a16="http://schemas.microsoft.com/office/drawing/2014/main" id="{89F88AE3-6EFC-A46A-462F-7FF51C6F16CF}"/>
              </a:ext>
            </a:extLst>
          </p:cNvPr>
          <p:cNvSpPr txBox="1"/>
          <p:nvPr/>
        </p:nvSpPr>
        <p:spPr>
          <a:xfrm>
            <a:off x="821772" y="263068"/>
            <a:ext cx="9672056" cy="1200329"/>
          </a:xfrm>
          <a:prstGeom prst="rect">
            <a:avLst/>
          </a:prstGeom>
          <a:noFill/>
        </p:spPr>
        <p:txBody>
          <a:bodyPr wrap="square">
            <a:spAutoFit/>
          </a:bodyPr>
          <a:lstStyle/>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Anche gli aspetti di sostenibilità economica del progetto sono stati valutati, seppur con tutti i benefici del caso.</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Si è considerato un regime di incentivazione prudenziale su cui calcolare il </a:t>
            </a:r>
            <a:r>
              <a:rPr lang="it-IT" sz="1800" dirty="0" err="1">
                <a:solidFill>
                  <a:srgbClr val="000000"/>
                </a:solidFill>
                <a:effectLst/>
                <a:latin typeface="Times New Roman" panose="02020603050405020304" pitchFamily="18" charset="0"/>
                <a:ea typeface="Swiss721BT-Roman"/>
                <a:cs typeface="Times New Roman" panose="02020603050405020304" pitchFamily="18" charset="0"/>
              </a:rPr>
              <a:t>pay</a:t>
            </a:r>
            <a:r>
              <a:rPr lang="it-IT" sz="1800" dirty="0">
                <a:solidFill>
                  <a:srgbClr val="000000"/>
                </a:solidFill>
                <a:effectLst/>
                <a:latin typeface="Times New Roman" panose="02020603050405020304" pitchFamily="18" charset="0"/>
                <a:ea typeface="Swiss721BT-Roman"/>
                <a:cs typeface="Times New Roman" panose="02020603050405020304" pitchFamily="18" charset="0"/>
              </a:rPr>
              <a:t> back dell’investimento.</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Lo stesso è sotto riportato:</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1824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DD6E7C6-F9B6-1016-EFA1-8982CC39BBF1}"/>
              </a:ext>
            </a:extLst>
          </p:cNvPr>
          <p:cNvSpPr txBox="1"/>
          <p:nvPr/>
        </p:nvSpPr>
        <p:spPr>
          <a:xfrm>
            <a:off x="725456" y="532045"/>
            <a:ext cx="11096430" cy="646331"/>
          </a:xfrm>
          <a:prstGeom prst="rect">
            <a:avLst/>
          </a:prstGeom>
          <a:noFill/>
        </p:spPr>
        <p:txBody>
          <a:bodyPr wrap="square">
            <a:spAutoFit/>
          </a:bodyPr>
          <a:lstStyle/>
          <a:p>
            <a:pPr algn="just"/>
            <a:r>
              <a:rPr lang="it-IT" sz="1800" dirty="0">
                <a:solidFill>
                  <a:srgbClr val="000000"/>
                </a:solidFill>
                <a:effectLst/>
                <a:latin typeface="Times New Roman" panose="02020603050405020304" pitchFamily="18" charset="0"/>
                <a:ea typeface="Swiss721BT-Roman"/>
                <a:cs typeface="Times New Roman" panose="02020603050405020304" pitchFamily="18" charset="0"/>
              </a:rPr>
              <a:t>Di seguito viene riportata la simulazione ipotetica del rendiconto finanziario della CER  tenendo conto di 3 variabili così definite:</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CasellaDiTesto 4">
            <a:extLst>
              <a:ext uri="{FF2B5EF4-FFF2-40B4-BE49-F238E27FC236}">
                <a16:creationId xmlns:a16="http://schemas.microsoft.com/office/drawing/2014/main" id="{2B32F0A8-9C4A-BA6A-2A0B-7486739C656D}"/>
              </a:ext>
            </a:extLst>
          </p:cNvPr>
          <p:cNvSpPr txBox="1"/>
          <p:nvPr/>
        </p:nvSpPr>
        <p:spPr>
          <a:xfrm>
            <a:off x="725456" y="1620807"/>
            <a:ext cx="6097554" cy="369332"/>
          </a:xfrm>
          <a:prstGeom prst="rect">
            <a:avLst/>
          </a:prstGeom>
          <a:noFill/>
        </p:spPr>
        <p:txBody>
          <a:bodyPr wrap="square">
            <a:spAutoFit/>
          </a:bodyPr>
          <a:lstStyle/>
          <a:p>
            <a:pPr algn="just"/>
            <a:r>
              <a:rPr lang="it-IT" sz="1800" b="1" kern="1200" dirty="0">
                <a:solidFill>
                  <a:srgbClr val="000000"/>
                </a:solidFill>
                <a:effectLst/>
                <a:latin typeface="Times New Roman" panose="02020603050405020304" pitchFamily="18" charset="0"/>
                <a:ea typeface="SimSun" panose="02010600030101010101" pitchFamily="2" charset="-122"/>
              </a:rPr>
              <a:t>(1)</a:t>
            </a:r>
            <a:r>
              <a:rPr lang="it-IT" sz="1800" kern="1200" dirty="0">
                <a:solidFill>
                  <a:srgbClr val="000000"/>
                </a:solidFill>
                <a:effectLst/>
                <a:latin typeface="Times New Roman" panose="02020603050405020304" pitchFamily="18" charset="0"/>
                <a:ea typeface="SimSun" panose="02010600030101010101" pitchFamily="2" charset="-122"/>
              </a:rPr>
              <a:t> Ipotesi di Tasso di Condivisione pari al’80%</a:t>
            </a:r>
            <a:endParaRPr lang="it-IT" sz="1800" dirty="0">
              <a:effectLst/>
              <a:latin typeface="Times New Roman" panose="02020603050405020304" pitchFamily="18" charset="0"/>
              <a:ea typeface="SimSun" panose="02010600030101010101" pitchFamily="2" charset="-122"/>
            </a:endParaRPr>
          </a:p>
        </p:txBody>
      </p:sp>
      <p:sp>
        <p:nvSpPr>
          <p:cNvPr id="7" name="CasellaDiTesto 6">
            <a:extLst>
              <a:ext uri="{FF2B5EF4-FFF2-40B4-BE49-F238E27FC236}">
                <a16:creationId xmlns:a16="http://schemas.microsoft.com/office/drawing/2014/main" id="{18CD9182-0AB1-E348-D559-EBA7B53789FB}"/>
              </a:ext>
            </a:extLst>
          </p:cNvPr>
          <p:cNvSpPr txBox="1"/>
          <p:nvPr/>
        </p:nvSpPr>
        <p:spPr>
          <a:xfrm>
            <a:off x="725456" y="2247904"/>
            <a:ext cx="6097554" cy="369332"/>
          </a:xfrm>
          <a:prstGeom prst="rect">
            <a:avLst/>
          </a:prstGeom>
          <a:noFill/>
        </p:spPr>
        <p:txBody>
          <a:bodyPr wrap="square">
            <a:spAutoFit/>
          </a:bodyPr>
          <a:lstStyle/>
          <a:p>
            <a:pPr marL="342900" lvl="0" indent="-342900" algn="just">
              <a:buFont typeface="+mj-lt"/>
              <a:buAutoNum type="arabicParenBoth" startAt="2"/>
            </a:pPr>
            <a:r>
              <a:rPr lang="it-IT" sz="1800">
                <a:effectLst/>
                <a:latin typeface="Times New Roman" panose="02020603050405020304" pitchFamily="18" charset="0"/>
                <a:ea typeface="SimSun" panose="02010600030101010101" pitchFamily="2" charset="-122"/>
              </a:rPr>
              <a:t>Ipotesi di calcolo valore medio PUN 110 euro/MWh</a:t>
            </a:r>
            <a:endParaRPr lang="it-IT" sz="1800" dirty="0">
              <a:effectLst/>
              <a:latin typeface="Times New Roman" panose="02020603050405020304" pitchFamily="18" charset="0"/>
              <a:ea typeface="SimSun" panose="02010600030101010101" pitchFamily="2" charset="-122"/>
            </a:endParaRPr>
          </a:p>
        </p:txBody>
      </p:sp>
      <p:sp>
        <p:nvSpPr>
          <p:cNvPr id="9" name="CasellaDiTesto 8">
            <a:extLst>
              <a:ext uri="{FF2B5EF4-FFF2-40B4-BE49-F238E27FC236}">
                <a16:creationId xmlns:a16="http://schemas.microsoft.com/office/drawing/2014/main" id="{2CD6424A-E692-C58C-16EE-C9F37552AA90}"/>
              </a:ext>
            </a:extLst>
          </p:cNvPr>
          <p:cNvSpPr txBox="1"/>
          <p:nvPr/>
        </p:nvSpPr>
        <p:spPr>
          <a:xfrm>
            <a:off x="725456" y="2875001"/>
            <a:ext cx="11096429" cy="1200329"/>
          </a:xfrm>
          <a:prstGeom prst="rect">
            <a:avLst/>
          </a:prstGeom>
          <a:noFill/>
        </p:spPr>
        <p:txBody>
          <a:bodyPr wrap="square">
            <a:spAutoFit/>
          </a:bodyPr>
          <a:lstStyle/>
          <a:p>
            <a:pPr marL="342900" lvl="0" indent="-342900" algn="just">
              <a:buFont typeface="+mj-lt"/>
              <a:buAutoNum type="arabicParenBoth" startAt="3"/>
            </a:pPr>
            <a:r>
              <a:rPr lang="it-IT" sz="1800" dirty="0">
                <a:solidFill>
                  <a:srgbClr val="000000"/>
                </a:solidFill>
                <a:effectLst/>
                <a:latin typeface="Times New Roman" panose="02020603050405020304" pitchFamily="18" charset="0"/>
                <a:ea typeface="Swiss721BT-Roman"/>
                <a:cs typeface="Times New Roman" panose="02020603050405020304" pitchFamily="18" charset="0"/>
              </a:rPr>
              <a:t>L’incentivo erogato dal GSE per 20 anni deve essere distribuito tra i Soci Produttori ed i Soci Consumatori in modo proporzionale all’Energia Prodotta Condivisa (per i soci Produttori)  ed all’Energia Consumata, in modo contestuale alla produzione (per i Soci Consumatori), secondo le percentuali stabilite nel Regolamento di Esercizio, all’atto di costituzione della C.E.R.</a:t>
            </a:r>
            <a:endParaRPr lang="it-IT"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905165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928</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Calibri Light</vt:lpstr>
      <vt:lpstr>Times New Roman</vt:lpstr>
      <vt:lpstr>Verdana</vt:lpstr>
      <vt:lpstr>Tema di Office</vt:lpstr>
      <vt:lpstr>Presentazione standard di PowerPoint</vt:lpstr>
      <vt:lpstr>     Il Comune di Azeglio ha deciso di contribuire fattivamente allo sviluppo sociale ed energetico, in un’ottica di sostenibilità ambientale, attraverso il progetto innovativo di COMUNITA’ ENERGETICA.   La Cer ha come obbiettivo la produzione di energia pulita attraverso l’uso di fonti rinnovabili (fotovoltaico) da dedicare all’autoconsumo e alla condivisione tra i soggetti partecipanti alla comunità, siano essi privati cittadini, con particolare attenzione alle famiglie in condizioni di precarietà come contrasto alla povertà energetica, attività commerciali o PMI.  Lo scopo prefissato è quello di proporre un modello di sharing economy, aumentando il livello di responsabilità sociale, economica ed ambientale dei cittadini, attraverso un meccanismo win-to-win in cui coesistano benefici ambientali, sociali ed economici.   Nel perseguimento degli obbiettivi sopra citati l’Amministrazione ha effettuato una ricognizione sugli immobili di proprietà  identificando il plesso della scuola dell’infanzia come primo  sito adatto per la costituzione della CER. </vt:lpstr>
      <vt:lpstr>Presentazione standard di PowerPoint</vt:lpstr>
      <vt:lpstr>Presentazione standard di PowerPoint</vt:lpstr>
      <vt:lpstr>Presentazione standard di PowerPoint</vt:lpstr>
      <vt:lpstr>L’impianto consente la riduzione delle immissioni in atmosfera di sostanze inquinanti oltre che responsabili dell’effetto serra. </vt:lpstr>
      <vt:lpstr>La valenza ed utilità sociale dell’opera è stata valutata tramite i risultati dello scouting effettuato attraverso una campagna social.    L’Amministrazione si fa promotrice della realizzazione della CER, sostenendone il costo economico ed assumendo il ruolo di prosumer, e nel contempo offre l’opportunità di divenire consumer, usufruendo dei benefici anche economici concessi agli appartenenti alla CER.  Affinchè il progetto dia i risultati attesi ogni componente è tenuto ad impegnarsi nel perseguire l’uso razionale e più efficiente possibile dell’energia. Lo spirito di appartenenza alla comunità, ed il rispetto delle sue regole, rappresenta un valore aggiunto in grado di determinare molteplici aspetti, tra cui i maggiori risparmi.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emiliano sirio</dc:creator>
  <cp:lastModifiedBy>emiliano sirio</cp:lastModifiedBy>
  <cp:revision>1</cp:revision>
  <dcterms:created xsi:type="dcterms:W3CDTF">2022-10-14T13:09:52Z</dcterms:created>
  <dcterms:modified xsi:type="dcterms:W3CDTF">2022-10-14T16:19:22Z</dcterms:modified>
</cp:coreProperties>
</file>